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custom-properties" Target="docProps/custom.xml"/><Relationship Id="rId2" Type="http://schemas.openxmlformats.org/officeDocument/2006/relationships/officeDocument" Target="ppt/presentation.xml"/><Relationship Id="rId1"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2" r:id="rId5"/>
    <p:sldMasterId id="2147483670" r:id="rId6"/>
    <p:sldMasterId id="2147483684"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Lst>
  <p:sldSz cy="6858000" cx="12192000"/>
  <p:notesSz cx="6858000" cy="9144000"/>
  <p:embeddedFontLst>
    <p:embeddedFont>
      <p:font typeface="Raleway"/>
      <p:regular r:id="rId39"/>
      <p:bold r:id="rId40"/>
      <p:italic r:id="rId41"/>
      <p:boldItalic r:id="rId42"/>
    </p:embeddedFont>
    <p:embeddedFont>
      <p:font typeface="Roboto"/>
      <p:regular r:id="rId43"/>
      <p:bold r:id="rId44"/>
      <p:italic r:id="rId45"/>
      <p:boldItalic r:id="rId46"/>
    </p:embeddedFont>
    <p:embeddedFont>
      <p:font typeface="Roboto Medium"/>
      <p:regular r:id="rId47"/>
      <p:bold r:id="rId48"/>
      <p:italic r:id="rId49"/>
      <p:boldItalic r:id="rId50"/>
    </p:embeddedFont>
    <p:embeddedFont>
      <p:font typeface="Poppins"/>
      <p:regular r:id="rId51"/>
      <p:bold r:id="rId52"/>
      <p:italic r:id="rId53"/>
      <p:boldItalic r:id="rId54"/>
    </p:embeddedFont>
    <p:embeddedFont>
      <p:font typeface="Bebas Neue"/>
      <p:regular r:id="rId5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56" roundtripDataSignature="AMtx7mivpDodB6IXgemfQxBiFPFEnmUU+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81A6C99-7BF0-4F3F-9864-0DF5E67C7053}">
  <a:tblStyle styleId="{D81A6C99-7BF0-4F3F-9864-0DF5E67C7053}"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39" Type="http://schemas.openxmlformats.org/officeDocument/2006/relationships/font" Target="fonts/Raleway-regular.fntdata"/><Relationship Id="rId26" Type="http://schemas.openxmlformats.org/officeDocument/2006/relationships/slide" Target="slides/slide18.xml"/><Relationship Id="rId13" Type="http://schemas.openxmlformats.org/officeDocument/2006/relationships/slide" Target="slides/slide5.xml"/><Relationship Id="rId18" Type="http://schemas.openxmlformats.org/officeDocument/2006/relationships/slide" Target="slides/slide10.xml"/><Relationship Id="rId42" Type="http://schemas.openxmlformats.org/officeDocument/2006/relationships/font" Target="fonts/Raleway-boldItalic.fntdata"/><Relationship Id="rId47" Type="http://schemas.openxmlformats.org/officeDocument/2006/relationships/font" Target="fonts/RobotoMedium-regular.fntdata"/><Relationship Id="rId34" Type="http://schemas.openxmlformats.org/officeDocument/2006/relationships/slide" Target="slides/slide26.xml"/><Relationship Id="rId21" Type="http://schemas.openxmlformats.org/officeDocument/2006/relationships/slide" Target="slides/slide13.xml"/><Relationship Id="rId50" Type="http://schemas.openxmlformats.org/officeDocument/2006/relationships/font" Target="fonts/RobotoMedium-boldItalic.fntdata"/><Relationship Id="rId55" Type="http://schemas.openxmlformats.org/officeDocument/2006/relationships/font" Target="fonts/BebasNeue-regular.fntdata"/><Relationship Id="rId7" Type="http://schemas.openxmlformats.org/officeDocument/2006/relationships/slideMaster" Target="slideMasters/slideMaster4.xml"/><Relationship Id="rId2" Type="http://schemas.openxmlformats.org/officeDocument/2006/relationships/presProps" Target="presProps.xml"/><Relationship Id="rId29" Type="http://schemas.openxmlformats.org/officeDocument/2006/relationships/slide" Target="slides/slide21.xml"/><Relationship Id="rId16" Type="http://schemas.openxmlformats.org/officeDocument/2006/relationships/slide" Target="slides/slide8.xml"/><Relationship Id="rId40" Type="http://schemas.openxmlformats.org/officeDocument/2006/relationships/font" Target="fonts/Raleway-bold.fntdata"/><Relationship Id="rId45" Type="http://schemas.openxmlformats.org/officeDocument/2006/relationships/font" Target="fonts/Roboto-italic.fntdata"/><Relationship Id="rId32" Type="http://schemas.openxmlformats.org/officeDocument/2006/relationships/slide" Target="slides/slide24.xml"/><Relationship Id="rId37" Type="http://schemas.openxmlformats.org/officeDocument/2006/relationships/slide" Target="slides/slide29.xml"/><Relationship Id="rId24" Type="http://schemas.openxmlformats.org/officeDocument/2006/relationships/slide" Target="slides/slide16.xml"/><Relationship Id="rId53" Type="http://schemas.openxmlformats.org/officeDocument/2006/relationships/font" Target="fonts/Poppins-italic.fntdata"/><Relationship Id="rId11" Type="http://schemas.openxmlformats.org/officeDocument/2006/relationships/slide" Target="slides/slide3.xml"/><Relationship Id="rId58" Type="http://schemas.openxmlformats.org/officeDocument/2006/relationships/customXml" Target="../customXml/item2.xml"/><Relationship Id="rId5" Type="http://schemas.openxmlformats.org/officeDocument/2006/relationships/slideMaster" Target="slideMasters/slideMaster2.xml"/><Relationship Id="rId19" Type="http://schemas.openxmlformats.org/officeDocument/2006/relationships/slide" Target="slides/slide11.xml"/><Relationship Id="rId43" Type="http://schemas.openxmlformats.org/officeDocument/2006/relationships/font" Target="fonts/Roboto-regular.fntdata"/><Relationship Id="rId4" Type="http://schemas.openxmlformats.org/officeDocument/2006/relationships/slideMaster" Target="slideMasters/slideMaster1.xml"/><Relationship Id="rId9" Type="http://schemas.openxmlformats.org/officeDocument/2006/relationships/slide" Target="slides/slide1.xml"/><Relationship Id="rId48" Type="http://schemas.openxmlformats.org/officeDocument/2006/relationships/font" Target="fonts/RobotoMedium-bold.fntdata"/><Relationship Id="rId30" Type="http://schemas.openxmlformats.org/officeDocument/2006/relationships/slide" Target="slides/slide22.xml"/><Relationship Id="rId35" Type="http://schemas.openxmlformats.org/officeDocument/2006/relationships/slide" Target="slides/slide27.xml"/><Relationship Id="rId22" Type="http://schemas.openxmlformats.org/officeDocument/2006/relationships/slide" Target="slides/slide14.xml"/><Relationship Id="rId27" Type="http://schemas.openxmlformats.org/officeDocument/2006/relationships/slide" Target="slides/slide19.xml"/><Relationship Id="rId56" Type="http://customschemas.google.com/relationships/presentationmetadata" Target="metadata"/><Relationship Id="rId14" Type="http://schemas.openxmlformats.org/officeDocument/2006/relationships/slide" Target="slides/slide6.xml"/><Relationship Id="rId8" Type="http://schemas.openxmlformats.org/officeDocument/2006/relationships/notesMaster" Target="notesMasters/notesMaster1.xml"/><Relationship Id="rId51" Type="http://schemas.openxmlformats.org/officeDocument/2006/relationships/font" Target="fonts/Poppins-regular.fntdata"/><Relationship Id="rId3" Type="http://schemas.openxmlformats.org/officeDocument/2006/relationships/tableStyles" Target="tableStyles.xml"/><Relationship Id="rId46" Type="http://schemas.openxmlformats.org/officeDocument/2006/relationships/font" Target="fonts/Roboto-boldItalic.fntdata"/><Relationship Id="rId33" Type="http://schemas.openxmlformats.org/officeDocument/2006/relationships/slide" Target="slides/slide25.xml"/><Relationship Id="rId38" Type="http://schemas.openxmlformats.org/officeDocument/2006/relationships/slide" Target="slides/slide30.xml"/><Relationship Id="rId25" Type="http://schemas.openxmlformats.org/officeDocument/2006/relationships/slide" Target="slides/slide17.xml"/><Relationship Id="rId12" Type="http://schemas.openxmlformats.org/officeDocument/2006/relationships/slide" Target="slides/slide4.xml"/><Relationship Id="rId17" Type="http://schemas.openxmlformats.org/officeDocument/2006/relationships/slide" Target="slides/slide9.xml"/><Relationship Id="rId59" Type="http://schemas.openxmlformats.org/officeDocument/2006/relationships/customXml" Target="../customXml/item3.xml"/><Relationship Id="rId41" Type="http://schemas.openxmlformats.org/officeDocument/2006/relationships/font" Target="fonts/Raleway-italic.fntdata"/><Relationship Id="rId20" Type="http://schemas.openxmlformats.org/officeDocument/2006/relationships/slide" Target="slides/slide12.xml"/><Relationship Id="rId54" Type="http://schemas.openxmlformats.org/officeDocument/2006/relationships/font" Target="fonts/Poppins-boldItalic.fntdata"/><Relationship Id="rId1" Type="http://schemas.openxmlformats.org/officeDocument/2006/relationships/theme" Target="theme/theme3.xml"/><Relationship Id="rId6" Type="http://schemas.openxmlformats.org/officeDocument/2006/relationships/slideMaster" Target="slideMasters/slideMaster3.xml"/><Relationship Id="rId49" Type="http://schemas.openxmlformats.org/officeDocument/2006/relationships/font" Target="fonts/RobotoMedium-italic.fntdata"/><Relationship Id="rId36" Type="http://schemas.openxmlformats.org/officeDocument/2006/relationships/slide" Target="slides/slide28.xml"/><Relationship Id="rId23" Type="http://schemas.openxmlformats.org/officeDocument/2006/relationships/slide" Target="slides/slide15.xml"/><Relationship Id="rId28" Type="http://schemas.openxmlformats.org/officeDocument/2006/relationships/slide" Target="slides/slide20.xml"/><Relationship Id="rId15" Type="http://schemas.openxmlformats.org/officeDocument/2006/relationships/slide" Target="slides/slide7.xml"/><Relationship Id="rId57" Type="http://schemas.openxmlformats.org/officeDocument/2006/relationships/customXml" Target="../customXml/item1.xml"/><Relationship Id="rId44" Type="http://schemas.openxmlformats.org/officeDocument/2006/relationships/font" Target="fonts/Roboto-bold.fntdata"/><Relationship Id="rId31" Type="http://schemas.openxmlformats.org/officeDocument/2006/relationships/slide" Target="slides/slide23.xml"/><Relationship Id="rId52" Type="http://schemas.openxmlformats.org/officeDocument/2006/relationships/font" Target="fonts/Poppins-bold.fntdata"/><Relationship Id="rId10"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5" name="Google Shape;305;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6" name="Google Shape;416;p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SzPts val="1400"/>
              <a:buNone/>
            </a:pPr>
            <a:r>
              <a:rPr lang="en-US" sz="1100">
                <a:latin typeface="Roboto"/>
                <a:ea typeface="Roboto"/>
                <a:cs typeface="Roboto"/>
                <a:sym typeface="Roboto"/>
              </a:rPr>
              <a:t>Maintenant que nous avons abordé une partie de la terminologie de base, j’aimerais prendre le temps de discuter de l’importance d’intégrer le genre dans la programmation et, en particulier, de ce qu’est une programmation transformatrice en matière des genres et de la manière dont elle peut être mise en œuvre.</a:t>
            </a:r>
            <a:endParaRPr sz="1100">
              <a:latin typeface="Roboto"/>
              <a:ea typeface="Roboto"/>
              <a:cs typeface="Roboto"/>
              <a:sym typeface="Roboto"/>
            </a:endParaRPr>
          </a:p>
        </p:txBody>
      </p:sp>
      <p:sp>
        <p:nvSpPr>
          <p:cNvPr id="417" name="Google Shape;417;p1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2" name="Google Shape;422;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Alors pourquoi l'égalité des genres devrait-elle être explicitement intégrée aux programmes de développement ?</a:t>
            </a:r>
            <a:endParaRPr sz="1100">
              <a:latin typeface="Roboto"/>
              <a:ea typeface="Roboto"/>
              <a:cs typeface="Roboto"/>
              <a:sym typeface="Roboto"/>
            </a:endParaRPr>
          </a:p>
          <a:p>
            <a:pPr indent="0" lvl="0" marL="0" rtl="0" algn="l">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Cela peut améliorer les résultats de plusieurs manières [lire la diapositive].</a:t>
            </a:r>
            <a:endParaRPr sz="1100">
              <a:latin typeface="Roboto"/>
              <a:ea typeface="Roboto"/>
              <a:cs typeface="Roboto"/>
              <a:sym typeface="Roboto"/>
            </a:endParaRPr>
          </a:p>
          <a:p>
            <a:pPr indent="0" lvl="0" marL="0" rtl="0" algn="l">
              <a:lnSpc>
                <a:spcPct val="115000"/>
              </a:lnSpc>
              <a:spcBef>
                <a:spcPts val="1500"/>
              </a:spcBef>
              <a:spcAft>
                <a:spcPts val="0"/>
              </a:spcAft>
              <a:buClr>
                <a:schemeClr val="dk1"/>
              </a:buClr>
              <a:buSzPts val="1100"/>
              <a:buFont typeface="Arial"/>
              <a:buNone/>
            </a:pPr>
            <a:r>
              <a:t/>
            </a:r>
            <a:endParaRPr sz="1100">
              <a:latin typeface="Roboto"/>
              <a:ea typeface="Roboto"/>
              <a:cs typeface="Roboto"/>
              <a:sym typeface="Roboto"/>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3" name="Google Shape;433;p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[Continuer la lecture de la diapositive]</a:t>
            </a:r>
            <a:endParaRPr sz="1100">
              <a:latin typeface="Roboto"/>
              <a:ea typeface="Roboto"/>
              <a:cs typeface="Roboto"/>
              <a:sym typeface="Roboto"/>
            </a:endParaRPr>
          </a:p>
          <a:p>
            <a:pPr indent="0" lvl="0" marL="0" rtl="0" algn="l">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En intégrant le genre dans votre travail, vous pouvez créer une initiative plus inclusive et efficace qui répond aux défis spécifiques auxquels sont confrontés les femmes, les filles et les groupes marginalisés, ce qui conduit à de meilleurs résultats et à une plus grande capacité d'action.</a:t>
            </a:r>
            <a:endParaRPr sz="1100">
              <a:latin typeface="Roboto"/>
              <a:ea typeface="Roboto"/>
              <a:cs typeface="Roboto"/>
              <a:sym typeface="Roboto"/>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2" name="Google Shape;442;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Pour rappel, les normes de genre sont les attentes informelles en matière de comportement, de rôles et d'accès aux ressources selon le genre.</a:t>
            </a:r>
            <a:endParaRPr sz="1100">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J'aimerais connaître vos avis ! Réfléchissons ensemble ! Comment les normes de genre peuvent-elles affecter les femmes et les filles dans ces domaines (ou dans d'autres !) ? Il faut reconnaître que les normes de genre varient d'un contexte à l'autre.</a:t>
            </a:r>
            <a:endParaRPr sz="1100">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Ces idées étaient excellentes ! En résumé :</a:t>
            </a:r>
            <a:endParaRPr sz="1100">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b="1" lang="en-US" sz="1100">
                <a:latin typeface="Roboto"/>
                <a:ea typeface="Roboto"/>
                <a:cs typeface="Roboto"/>
                <a:sym typeface="Roboto"/>
              </a:rPr>
              <a:t>Pouvoir décisionnel :</a:t>
            </a:r>
            <a:r>
              <a:rPr lang="en-US" sz="1100">
                <a:latin typeface="Roboto"/>
                <a:ea typeface="Roboto"/>
                <a:cs typeface="Roboto"/>
                <a:sym typeface="Roboto"/>
              </a:rPr>
              <a:t> Les normes de genre conduisent souvent à s'attendre à ce que les femmes et les filles s'en remettent aux hommes de leur famille ou aux dirigeants communautaires. Par exemple, une fille peut avoir un droit de regard limité sur la poursuite de ses études, ou être exclue des décisions financières du ménage ou des réunions du conseil communautaire, ce qui nuit à sa capacité à façonner son avenir et à contribuer à sa communauté.</a:t>
            </a:r>
            <a:endParaRPr sz="1100">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b="1" lang="en-US" sz="1100">
                <a:latin typeface="Roboto"/>
                <a:ea typeface="Roboto"/>
                <a:cs typeface="Roboto"/>
                <a:sym typeface="Roboto"/>
              </a:rPr>
              <a:t>Accès aux services : </a:t>
            </a:r>
            <a:r>
              <a:rPr lang="en-US" sz="1100">
                <a:latin typeface="Roboto"/>
                <a:ea typeface="Roboto"/>
                <a:cs typeface="Roboto"/>
                <a:sym typeface="Roboto"/>
              </a:rPr>
              <a:t>Les obstacles à l'accès aux services essentiels pour les femmes et les filles peuvent inclure une mobilité réduite, la nécessité d'obtenir l'autorisation d'un membre de la famille masculin pour voyager ou postuler à un programme, et la stigmatisation sociale. Par exemple, dans certaines communautés, les femmes peuvent se voir interdire l'ouverture d'un compte bancaire, l'accès à l'aide juridique ou la participation à une formation agricole sans le consentement ou la présence d'un mari ou d'un père, ce qui limite leur épanouissement personnel et professionnel.</a:t>
            </a:r>
            <a:endParaRPr sz="1100">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b="1" lang="en-US" sz="1100">
                <a:latin typeface="Roboto"/>
                <a:ea typeface="Roboto"/>
                <a:cs typeface="Roboto"/>
                <a:sym typeface="Roboto"/>
              </a:rPr>
              <a:t>Agence économique : </a:t>
            </a:r>
            <a:r>
              <a:rPr lang="en-US" sz="1100">
                <a:latin typeface="Roboto"/>
                <a:ea typeface="Roboto"/>
                <a:cs typeface="Roboto"/>
                <a:sym typeface="Roboto"/>
              </a:rPr>
              <a:t>De nombreuses normes de genre privilégient l'éducation et les parcours professionnels des garçons, tout en orientant les filles vers des tâches domestiques non rémunérées. Cela peut les décourager de poursuivre des études supérieures et/ou certains domaines d'études (comme les STIM) ou d'aspirer à des postes de direction. Ces normes limitent leur capacité à gagner un revenu équitable, à posséder des biens et à atteindre l'indépendance économique, renforçant ainsi les cycles de dépendance.</a:t>
            </a:r>
            <a:endParaRPr sz="1100">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b="1" lang="en-US" sz="1100">
                <a:latin typeface="Roboto"/>
                <a:ea typeface="Roboto"/>
                <a:cs typeface="Roboto"/>
                <a:sym typeface="Roboto"/>
              </a:rPr>
              <a:t>Autonomie corporelle :</a:t>
            </a:r>
            <a:r>
              <a:rPr lang="en-US" sz="1100">
                <a:latin typeface="Roboto"/>
                <a:ea typeface="Roboto"/>
                <a:cs typeface="Roboto"/>
                <a:sym typeface="Roboto"/>
              </a:rPr>
              <a:t> Les normes de genre restreignent souvent le droit des femmes et des filles à prendre des décisions concernant leur corps, leurs mouvements et leur expression. Cela peut se traduire par un contrôle social sur leur choix vestimentaire, leur liberté de mouvement dans l'espace public ou leur capacité à participer à des sports et autres activités physiques. À l'extrême, ce manque d'autonomie peut accroître la vulnérabilité aux violences basée sur le genre, car il porte atteinte au droit fondamental d'une personne à la sécurité et à l'autodétermination. </a:t>
            </a:r>
            <a:endParaRPr sz="1100">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b="1" lang="en-US" sz="1100">
                <a:latin typeface="Roboto"/>
                <a:ea typeface="Roboto"/>
                <a:cs typeface="Roboto"/>
                <a:sym typeface="Roboto"/>
              </a:rPr>
              <a:t>Soutien social :</a:t>
            </a:r>
            <a:r>
              <a:rPr lang="en-US" sz="1100">
                <a:latin typeface="Roboto"/>
                <a:ea typeface="Roboto"/>
                <a:cs typeface="Roboto"/>
                <a:sym typeface="Roboto"/>
              </a:rPr>
              <a:t> Les attentes familiales, communautaires et institutionnelles peuvent dissuader les femmes et les filles de s’exprimer, de prétendre à des postes de direction ou de demander de l’aide pour des problèmes tels que la santé mentale ou le harcèlement. Par exemple, une fille à qui l’on dit que l’affirmation de soi est « inconvenante » peut être moins encline à exprimer son opinion en classe ou à solliciter une promotion au travail, ce qui limite son accès aux réseaux de soutien qui pourraient favoriser ses ambitions et son bien-être.</a:t>
            </a:r>
            <a:endParaRPr sz="1100">
              <a:latin typeface="Roboto"/>
              <a:ea typeface="Roboto"/>
              <a:cs typeface="Roboto"/>
              <a:sym typeface="Roboto"/>
            </a:endParaRPr>
          </a:p>
          <a:p>
            <a:pPr indent="0" lvl="0" marL="0" rtl="0" algn="l">
              <a:lnSpc>
                <a:spcPct val="115000"/>
              </a:lnSpc>
              <a:spcBef>
                <a:spcPts val="1200"/>
              </a:spcBef>
              <a:spcAft>
                <a:spcPts val="1200"/>
              </a:spcAft>
              <a:buClr>
                <a:schemeClr val="dk1"/>
              </a:buClr>
              <a:buSzPts val="1100"/>
              <a:buFont typeface="Arial"/>
              <a:buNone/>
            </a:pPr>
            <a:r>
              <a:rPr lang="en-US" sz="1100">
                <a:latin typeface="Roboto"/>
                <a:ea typeface="Roboto"/>
                <a:cs typeface="Roboto"/>
                <a:sym typeface="Roboto"/>
              </a:rPr>
              <a:t>En comprenant le fonctionnement des normes de genre dans nos contextes et en intégrant cette prise de conscience à tous les programmes et processus, nous pouvons mieux relever les défis qu’elles posent à l’autonomie et au bien-être des femmes et des filles et œuvrer plus efficacement pour l’égalité des genres.</a:t>
            </a:r>
            <a:endParaRPr sz="1100">
              <a:latin typeface="Roboto"/>
              <a:ea typeface="Roboto"/>
              <a:cs typeface="Roboto"/>
              <a:sym typeface="Roboto"/>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9" name="Google Shape;449;p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Les programmes transformateurs en matière des genres vont au-delà de la simple implication des filles et des femmes dans les structures existantes. Ils visent activement à s'attaquer aux causes profondes des inégalités des genres et à modifier les dynamiques qui les maintiennent. Une analyse de genre permet d'identifier ces dynamiques et d'élaborer des interventions qui les ciblent directement. Cela se fait grâce à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AutoNum type="arabicPeriod"/>
            </a:pPr>
            <a:r>
              <a:rPr b="1" lang="en-US" sz="1100">
                <a:latin typeface="Roboto"/>
                <a:ea typeface="Roboto"/>
                <a:cs typeface="Roboto"/>
                <a:sym typeface="Roboto"/>
              </a:rPr>
              <a:t>Examen critique : </a:t>
            </a:r>
            <a:r>
              <a:rPr lang="en-US" sz="1100">
                <a:latin typeface="Roboto"/>
                <a:ea typeface="Roboto"/>
                <a:cs typeface="Roboto"/>
                <a:sym typeface="Roboto"/>
              </a:rPr>
              <a:t>Les programmes transformateurs en matière des genres remettent en question les normes et les rôles de genre inéquitables, en examinant leurs interactions avec l'origine ethnique, la classe sociale, le handicap, l'orientation sexuelle et d'autres identités. Ils reconnaissent que les inégalités des genres sont aggravées par d'autres formes de discrimination, ce qui a des répercussions différentes sur les expériences et l'accès aux opportunités et aux ressources.</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AutoNum type="arabicPeriod"/>
            </a:pPr>
            <a:r>
              <a:rPr b="1" lang="en-US" sz="1100">
                <a:latin typeface="Roboto"/>
                <a:ea typeface="Roboto"/>
                <a:cs typeface="Roboto"/>
                <a:sym typeface="Roboto"/>
              </a:rPr>
              <a:t>Intensification des normes équitables :</a:t>
            </a:r>
            <a:r>
              <a:rPr lang="en-US" sz="1100">
                <a:latin typeface="Roboto"/>
                <a:ea typeface="Roboto"/>
                <a:cs typeface="Roboto"/>
                <a:sym typeface="Roboto"/>
              </a:rPr>
              <a:t> Une programmation transformatrice en matière des genres réussie ne se concentre pas uniquement sur l'élaboration de nouvelles normes, mais s'appuie sur les pratiques et politiques équitables existantes au sein des communautés, en étendant ce qui fonctionne et en renforçant les normes positives et les changements déjà en cours.</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AutoNum type="arabicPeriod"/>
            </a:pPr>
            <a:r>
              <a:rPr b="1" lang="en-US" sz="1100">
                <a:latin typeface="Roboto"/>
                <a:ea typeface="Roboto"/>
                <a:cs typeface="Roboto"/>
                <a:sym typeface="Roboto"/>
              </a:rPr>
              <a:t>Promotion des droits et élimination des obstacles : </a:t>
            </a:r>
            <a:r>
              <a:rPr lang="en-US" sz="1100">
                <a:latin typeface="Roboto"/>
                <a:ea typeface="Roboto"/>
                <a:cs typeface="Roboto"/>
                <a:sym typeface="Roboto"/>
              </a:rPr>
              <a:t>Cette approche va au-delà du plaidoyer politique en faveur des femmes, des filles et des groupes marginalisés. Il s'agit notamment de remettre en question les obstacles sociaux, juridiques et institutionnels profondément ancrés, reconnaissant qu'un changement systémique est essentiel pour obtenir un impact significatif et durable à tous les niveaux de la société. Il vise activement à encourager la participation et le leadership des femmes, des filles et des groupes marginalisés.</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Nous aborderons le continuum de l'égalité des genres et la manière d'évaluer les impacts potentiels des programmes sur l'égalité des genres dans le module 3.</a:t>
            </a:r>
            <a:endParaRPr sz="1100">
              <a:latin typeface="Roboto"/>
              <a:ea typeface="Roboto"/>
              <a:cs typeface="Roboto"/>
              <a:sym typeface="Roboto"/>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5" name="Google Shape;465;p1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Quelles sont donc les caractéristiques clés d'une programmation transformatrice en matière des genres, et quels pièges s'efforce-t-elle d'éviter ? À droite, vous trouverez quelques conseils et astuces courants. Je vous invite à les classer dans les bonnes cases. Où, selon vous, se situe la première étape : « S'efforce de comprendre et de respecter le contexte local » ? S'agit-il d'une bonne pratique ou d'un piège ? Veuillez lever la main ou répondre dans le chat. [Réalise les 8 activités].</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Réponses [également dans la diapositive suivante]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Une approche transformatrice en matière des genres NE… PAS [2, 3, 5]</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Au contraire, une approche transformatrice en matière des genres… [1, 3, 4, 6]</a:t>
            </a:r>
            <a:endParaRPr sz="1100">
              <a:latin typeface="Roboto"/>
              <a:ea typeface="Roboto"/>
              <a:cs typeface="Roboto"/>
              <a:sym typeface="Roboto"/>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5" name="Google Shape;475;p1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Bravo à toutes et tous ! C'était formidable de constater votre confiance dans le tri de ces données. Vous pouvez voir sur cette diapositive le résultat final de notre tri.</a:t>
            </a:r>
            <a:endParaRPr sz="1100">
              <a:latin typeface="Roboto"/>
              <a:ea typeface="Roboto"/>
              <a:cs typeface="Roboto"/>
              <a:sym typeface="Roboto"/>
            </a:endParaRPr>
          </a:p>
          <a:p>
            <a:pPr indent="0" lvl="0" marL="45720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En résumé,</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Une approche transformatrice en matière des genres NE</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Se limite pas à la « participation égale » ou à « l'autonomisation des femmes » sans s'attaquer aux causes profondes des inégalités.</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Présume pas l'uniformité des questions de genre entre les pays, les communautés ou les identités, en ignorant les contextes sociaux, économiques et culturels spécifiques.</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Se concentre pas uniquement sur le changement individuel, négligeant les changements structurels nécessaires à un impact durable.</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Se fie pas uniquement à des données agrégées, ce qui masque les disparités entre les genres, les origines ethniques, les compétences, la classe sociale et d'autres données démographiques essentielles.</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Collecte pas des données désagrégées sans les traduire en actions concrètes, ce qui laisse passer des occasions de générer des perspectives intersectionnelles et de responsabilisation.</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Réserve pas le travail sur le genre aux « spécialistes du genre », l'isolant ainsi de l'appropriation et de l'engagement plus larges de l'équipe.</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Au contraire, une approche transformatrice en matière de genre…</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Poursuit un changement structurel profond en remettant en question les rôles, les normes et les dynamiques de pouvoir traditionnels liés au genre, tout en favorisant une prise de décision engagée et équitable.</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S'efforce de comprendre et de respecter le contexte local ainsi que les besoins et les désirs uniques des communautés marginalisées.</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Intervient à plusieurs niveaux – institutionnel, politique, communautaire, relationnel et individuel – en utilisant un cadre socio-écologique pour créer un impact durable.</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Utilise une théorie du changement fondée sur une vision partagée de l'égalité des genres, clairement communiquée à toutes les parties prenantes afin de garantir l'harmonisation.</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Aligne les actions transformatrices sur des mesures transformatrices, en établissant des normes rigoureuses pour évaluer les progrès réalisés dans l'évolution des normes, des rôles et du pouvoir.</a:t>
            </a:r>
            <a:endParaRPr sz="1100">
              <a:latin typeface="Roboto"/>
              <a:ea typeface="Roboto"/>
              <a:cs typeface="Roboto"/>
              <a:sym typeface="Roboto"/>
            </a:endParaRPr>
          </a:p>
          <a:p>
            <a:pPr indent="-311150" lvl="0" marL="457200" rtl="0" algn="l">
              <a:lnSpc>
                <a:spcPct val="100000"/>
              </a:lnSpc>
              <a:spcBef>
                <a:spcPts val="0"/>
              </a:spcBef>
              <a:spcAft>
                <a:spcPts val="0"/>
              </a:spcAft>
              <a:buSzPts val="1300"/>
              <a:buFont typeface="Roboto"/>
              <a:buChar char="●"/>
            </a:pPr>
            <a:r>
              <a:rPr lang="en-US" sz="1100">
                <a:latin typeface="Roboto"/>
                <a:ea typeface="Roboto"/>
                <a:cs typeface="Roboto"/>
                <a:sym typeface="Roboto"/>
              </a:rPr>
              <a:t>Favorise la responsabilisation de tous les membres de l'équipe, partenaires et consultants externes, en intégrant l'égalité des genres comme une responsabilité partagée et intégrée à tous les postes.</a:t>
            </a:r>
            <a:endParaRPr sz="1100">
              <a:latin typeface="Roboto"/>
              <a:ea typeface="Roboto"/>
              <a:cs typeface="Roboto"/>
              <a:sym typeface="Roboto"/>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 name="Shape 484"/>
        <p:cNvGrpSpPr/>
        <p:nvPr/>
      </p:nvGrpSpPr>
      <p:grpSpPr>
        <a:xfrm>
          <a:off x="0" y="0"/>
          <a:ext cx="0" cy="0"/>
          <a:chOff x="0" y="0"/>
          <a:chExt cx="0" cy="0"/>
        </a:xfrm>
      </p:grpSpPr>
      <p:sp>
        <p:nvSpPr>
          <p:cNvPr id="485" name="Google Shape;48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6" name="Google Shape;486;p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latin typeface="Roboto"/>
                <a:ea typeface="Roboto"/>
                <a:cs typeface="Roboto"/>
                <a:sym typeface="Roboto"/>
              </a:rPr>
              <a:t>Nous avons donc abordé quelques concepts fondamentaux et expliqué pourquoi l'intégration du genre est essentielle à notre travail. Comment procéder ?</a:t>
            </a:r>
            <a:endParaRPr>
              <a:latin typeface="Roboto"/>
              <a:ea typeface="Roboto"/>
              <a:cs typeface="Roboto"/>
              <a:sym typeface="Roboto"/>
            </a:endParaRPr>
          </a:p>
        </p:txBody>
      </p:sp>
      <p:sp>
        <p:nvSpPr>
          <p:cNvPr id="487" name="Google Shape;487;p1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2" name="Google Shape;492;p1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La première étape d'une intégration efficace du genre consiste souvent à réaliser une analyse de genre, afin de comprendre les obstacles et les facteurs favorables spécifiques liés au genre et à l'intersectionnalité rencontrés par les femmes et les filles dans un contexte géographique et culturel particulier, ainsi que les possibilités de les surmonter et de promouvoir l'égalité des genres. Ces analyses peuvent être menées à travers… [lire la diapositive]</a:t>
            </a:r>
            <a:endParaRPr sz="1100">
              <a:latin typeface="Roboto"/>
              <a:ea typeface="Roboto"/>
              <a:cs typeface="Roboto"/>
              <a:sym typeface="Roboto"/>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5" name="Google Shape;505;p1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Pour débuter une analyse de genre, il est important de formuler les questions cruciales auxquelles il faut répondre. Le nombre de questions et leur complexité dépendent des ressources disponibles, des connaissances et des besoins du programme concerné.</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Les questions clés qui pourraient guider l'analyse de genre sont les suivantes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Qui a accès à quelles ressources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Qui prend les décisions concernant l'utilisation des ressources du ménage et de la communauté pour l'éducation, la santé et le bien-être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Quelles sont les attitudes, normes et croyances dominantes concernant les comportements, les rôles et les capacités appropriés des garçons, des filles, des femmes, des hommes et des personnes de diverses identités de genre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Comment le genre interagit-il avec d'autres identités telles que l'âge, le statut socio-économique, le handicap, etc., pour influencer les questions ci-dessus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Il est important d'aligner les questions sur un cadre afin de garantir leur cohérence et de combler les lacunes importantes. Il existe divers outils et cadres pour mener une analyse de genre. Par exemple, de nombreuses organisations, dont A360, utilisent le cadre socio-écologique. La diapositive suivante présente ce cadre.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0" name="Google Shape;320;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Bienvenue au module d'apprentissage 1 d'A360 : Concepts fondamentaux de l'intégration du genre. À l'issue de cette rencontre d'environ une heure et demie, vous serez capable de :</a:t>
            </a:r>
            <a:endParaRPr sz="1100">
              <a:latin typeface="Roboto"/>
              <a:ea typeface="Roboto"/>
              <a:cs typeface="Roboto"/>
              <a:sym typeface="Roboto"/>
            </a:endParaRPr>
          </a:p>
          <a:p>
            <a:pPr indent="-298450" lvl="0" marL="457200" rtl="0" algn="l">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Comprendre les concepts clés du genre et de l'inclusion</a:t>
            </a:r>
            <a:endParaRPr sz="1100">
              <a:latin typeface="Roboto"/>
              <a:ea typeface="Roboto"/>
              <a:cs typeface="Roboto"/>
              <a:sym typeface="Roboto"/>
            </a:endParaRPr>
          </a:p>
          <a:p>
            <a:pPr indent="-298450" lvl="0" marL="457200" rtl="0" algn="l">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Identifier et analyser les normes de genre qui influencent les résultats des projets</a:t>
            </a:r>
            <a:endParaRPr sz="1100">
              <a:latin typeface="Roboto"/>
              <a:ea typeface="Roboto"/>
              <a:cs typeface="Roboto"/>
              <a:sym typeface="Roboto"/>
            </a:endParaRPr>
          </a:p>
          <a:p>
            <a:pPr indent="-298450" lvl="0" marL="457200" rtl="0" algn="l">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Appliquer les méthodes d'analyse de genre de base dans tous les contextes de programme</a:t>
            </a:r>
            <a:endParaRPr sz="1100">
              <a:latin typeface="Roboto"/>
              <a:ea typeface="Roboto"/>
              <a:cs typeface="Roboto"/>
              <a:sym typeface="Roboto"/>
            </a:endParaRPr>
          </a:p>
          <a:p>
            <a:pPr indent="-298450" lvl="0" marL="457200" rtl="0" algn="l">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Concevoir des stratégies d'engagement communautaire inclusives et tenant compte des questions de genre</a:t>
            </a:r>
            <a:endParaRPr sz="1100">
              <a:latin typeface="Roboto"/>
              <a:ea typeface="Roboto"/>
              <a:cs typeface="Roboto"/>
              <a:sym typeface="Roboto"/>
            </a:endParaRPr>
          </a:p>
          <a:p>
            <a:pPr indent="-298450" lvl="0" marL="457200" rtl="0" algn="l">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Intégrer le genre dans les décisions quotidiennes, quel que soit le poste et le secteur</a:t>
            </a:r>
            <a:endParaRPr sz="1100">
              <a:latin typeface="Roboto"/>
              <a:ea typeface="Roboto"/>
              <a:cs typeface="Roboto"/>
              <a:sym typeface="Roboto"/>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0" name="Shape 510"/>
        <p:cNvGrpSpPr/>
        <p:nvPr/>
      </p:nvGrpSpPr>
      <p:grpSpPr>
        <a:xfrm>
          <a:off x="0" y="0"/>
          <a:ext cx="0" cy="0"/>
          <a:chOff x="0" y="0"/>
          <a:chExt cx="0" cy="0"/>
        </a:xfrm>
      </p:grpSpPr>
      <p:sp>
        <p:nvSpPr>
          <p:cNvPr id="511" name="Google Shape;511;p20: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marR="787400" rtl="0" algn="l">
              <a:lnSpc>
                <a:spcPct val="100499"/>
              </a:lnSpc>
              <a:spcBef>
                <a:spcPts val="0"/>
              </a:spcBef>
              <a:spcAft>
                <a:spcPts val="0"/>
              </a:spcAft>
              <a:buClr>
                <a:schemeClr val="dk1"/>
              </a:buClr>
              <a:buSzPts val="1400"/>
              <a:buFont typeface="Arial"/>
              <a:buNone/>
            </a:pPr>
            <a:r>
              <a:rPr lang="en-US" sz="1100">
                <a:latin typeface="Roboto"/>
                <a:ea typeface="Roboto"/>
                <a:cs typeface="Roboto"/>
                <a:sym typeface="Roboto"/>
              </a:rPr>
              <a:t>Le cadre socio-écologique est un outil puissant pour comprendre comment le changement se produit. Il nous montre que les atouts et les opportunités d'une personne sont façonnés par des strates d'influence, comme un ensemble de cercles imbriqués. Pour nos besoins, nous examinerons cinq niveaux clés : l'individu (ses connaissances et ses attitudes), le foyer (la dynamique et les ressources familiales), la communauté (les réseaux sociaux et les normes), les services essentiels (le marché ou les services publics) et l'État (qui comprend les lois et les politiques nationales).</a:t>
            </a:r>
            <a:endParaRPr sz="1100">
              <a:latin typeface="Roboto"/>
              <a:ea typeface="Roboto"/>
              <a:cs typeface="Roboto"/>
              <a:sym typeface="Roboto"/>
            </a:endParaRPr>
          </a:p>
          <a:p>
            <a:pPr indent="0" lvl="0" marL="0" marR="787400" rtl="0" algn="l">
              <a:lnSpc>
                <a:spcPct val="100499"/>
              </a:lnSpc>
              <a:spcBef>
                <a:spcPts val="0"/>
              </a:spcBef>
              <a:spcAft>
                <a:spcPts val="0"/>
              </a:spcAft>
              <a:buClr>
                <a:schemeClr val="dk1"/>
              </a:buClr>
              <a:buSzPts val="1400"/>
              <a:buFont typeface="Arial"/>
              <a:buNone/>
            </a:pPr>
            <a:r>
              <a:t/>
            </a:r>
            <a:endParaRPr sz="1100">
              <a:latin typeface="Roboto"/>
              <a:ea typeface="Roboto"/>
              <a:cs typeface="Roboto"/>
              <a:sym typeface="Roboto"/>
            </a:endParaRPr>
          </a:p>
          <a:p>
            <a:pPr indent="0" lvl="0" marL="0" marR="787400" rtl="0" algn="l">
              <a:lnSpc>
                <a:spcPct val="100499"/>
              </a:lnSpc>
              <a:spcBef>
                <a:spcPts val="0"/>
              </a:spcBef>
              <a:spcAft>
                <a:spcPts val="0"/>
              </a:spcAft>
              <a:buClr>
                <a:schemeClr val="dk1"/>
              </a:buClr>
              <a:buSzPts val="1400"/>
              <a:buFont typeface="Arial"/>
              <a:buNone/>
            </a:pPr>
            <a:r>
              <a:rPr lang="en-US" sz="1100">
                <a:latin typeface="Roboto"/>
                <a:ea typeface="Roboto"/>
                <a:cs typeface="Roboto"/>
                <a:sym typeface="Roboto"/>
              </a:rPr>
              <a:t>Grâce à ce cadre, nous pouvons aller au-delà du seul comportement individuel. Nous pouvons cartographier les influences interconnectées, des attitudes personnelles à la dynamique familiale, en passant par les attentes de la communauté et les lois nationales. Ce processus nous aide à identifier les causes profondes des inégalités et à déterminer où les interventions peuvent avoir le plus grand impact.</a:t>
            </a:r>
            <a:endParaRPr sz="1100">
              <a:latin typeface="Roboto"/>
              <a:ea typeface="Roboto"/>
              <a:cs typeface="Roboto"/>
              <a:sym typeface="Roboto"/>
            </a:endParaRPr>
          </a:p>
          <a:p>
            <a:pPr indent="0" lvl="0" marL="0" marR="787400" rtl="0" algn="l">
              <a:lnSpc>
                <a:spcPct val="100499"/>
              </a:lnSpc>
              <a:spcBef>
                <a:spcPts val="0"/>
              </a:spcBef>
              <a:spcAft>
                <a:spcPts val="0"/>
              </a:spcAft>
              <a:buClr>
                <a:schemeClr val="dk1"/>
              </a:buClr>
              <a:buSzPts val="1400"/>
              <a:buFont typeface="Arial"/>
              <a:buNone/>
            </a:pPr>
            <a:r>
              <a:rPr lang="en-US" sz="1100">
                <a:latin typeface="Roboto"/>
                <a:ea typeface="Roboto"/>
                <a:cs typeface="Roboto"/>
                <a:sym typeface="Roboto"/>
              </a:rPr>
              <a:t>Pour mettre cela en pratique, nous pouvons élaborer des questions pour chaque niveau du cadre. Cela permet une analyse de genre globale, permettant d'identifier les obstacles et les facteurs favorisant l'égalité des genres dans un contexte donné. La diapositive suivante présente des exemples de questions.</a:t>
            </a:r>
            <a:endParaRPr sz="1100">
              <a:latin typeface="Roboto"/>
              <a:ea typeface="Roboto"/>
              <a:cs typeface="Roboto"/>
              <a:sym typeface="Roboto"/>
            </a:endParaRPr>
          </a:p>
          <a:p>
            <a:pPr indent="0" lvl="0" marL="0" marR="787400" rtl="0" algn="l">
              <a:lnSpc>
                <a:spcPct val="100499"/>
              </a:lnSpc>
              <a:spcBef>
                <a:spcPts val="0"/>
              </a:spcBef>
              <a:spcAft>
                <a:spcPts val="0"/>
              </a:spcAft>
              <a:buClr>
                <a:schemeClr val="dk1"/>
              </a:buClr>
              <a:buSzPts val="1400"/>
              <a:buFont typeface="Arial"/>
              <a:buNone/>
            </a:pPr>
            <a:r>
              <a:t/>
            </a:r>
            <a:endParaRPr sz="1100">
              <a:latin typeface="Roboto"/>
              <a:ea typeface="Roboto"/>
              <a:cs typeface="Roboto"/>
              <a:sym typeface="Roboto"/>
            </a:endParaRPr>
          </a:p>
        </p:txBody>
      </p:sp>
      <p:sp>
        <p:nvSpPr>
          <p:cNvPr id="512" name="Google Shape;512;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1" name="Shape 531"/>
        <p:cNvGrpSpPr/>
        <p:nvPr/>
      </p:nvGrpSpPr>
      <p:grpSpPr>
        <a:xfrm>
          <a:off x="0" y="0"/>
          <a:ext cx="0" cy="0"/>
          <a:chOff x="0" y="0"/>
          <a:chExt cx="0" cy="0"/>
        </a:xfrm>
      </p:grpSpPr>
      <p:sp>
        <p:nvSpPr>
          <p:cNvPr id="532" name="Google Shape;532;p21: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[Cette diapositive est animée]. De nombreuses questions peuvent être posées dans le cadre d'une analyse de genre guidée par un CSE. Je propose ici un exemple de question par niveau, mais au fur et à mesure, j'aimerais que vous [dans le chat/en levant la main] réfléchissiez aux questions que vous poseriez dans le cadre d'une analyse de genre afin de comprendre les obstacles et les facteurs qui entravent l'action des femmes et des filles à chaque niveau.</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En commençant par le niveau individuel, que souhaitez-vous savoir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[Remerciez les participants pour leurs contributions, puis présentez l'exemple de question. Procédez de la même manière pour tous les niveaux.]</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Maintenant que nous avons défini ce que nous devons comprendre dans une analyse de genre, passons à l'étape suivante : concevoir une intervention qui exploite les facteurs que nous avons identifiés et, idéalement, neutralise les obstacles à différents niveaux. Les programmes axés sur le changement de comportement se concentrent souvent sur le niveau individuel, par exemple en sensibilisant les gens aux services, ainsi qu'au niveau du foyer, en impliquant les maris, les parents, les frères et sœurs, afin qu'ils soutiennent les membres de leur famille dans leurs prises de décision. Mais pour transformer les rapports de genre, comme nous l'avons vu, nous ne pouvons pas nous arrêter à ces deux niveaux, car les normes essentielles à aborder se situent au niveau communautaire. Alors, comment mobiliser efficacement la communauté ?</a:t>
            </a:r>
            <a:endParaRPr sz="1100">
              <a:latin typeface="Roboto"/>
              <a:ea typeface="Roboto"/>
              <a:cs typeface="Roboto"/>
              <a:sym typeface="Roboto"/>
            </a:endParaRPr>
          </a:p>
        </p:txBody>
      </p:sp>
      <p:sp>
        <p:nvSpPr>
          <p:cNvPr id="533" name="Google Shape;533;p21: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8" name="Shape 628"/>
        <p:cNvGrpSpPr/>
        <p:nvPr/>
      </p:nvGrpSpPr>
      <p:grpSpPr>
        <a:xfrm>
          <a:off x="0" y="0"/>
          <a:ext cx="0" cy="0"/>
          <a:chOff x="0" y="0"/>
          <a:chExt cx="0" cy="0"/>
        </a:xfrm>
      </p:grpSpPr>
      <p:sp>
        <p:nvSpPr>
          <p:cNvPr id="629" name="Google Shape;629;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0" name="Google Shape;630;p2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Zoomons sur le niveau communautaire du CSE. J'aimerais que vous réfléchissiez ensemble à certaines façons d'intégrer la dimension de genre dans l'approche d'engagement communautaire de votre contexte.</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p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7" name="Google Shape;637;p2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Merci à tous pour vos réflexions.</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Pour qu'une programmation soit transformatrice en matière des genres, il est fondamental d'utiliser des approches participatives et d'impliquer la communauté à toutes les phases d'un programme : de l'analyse de genre à la conception, la mise en œuvre et l'évaluation. L'engagement et l'adhésion de la communauté sont essentiels au succès de tout programme visant à faire évoluer les normes de genre et à mobiliser le soutien des femmes et des filles. A360 y parvient en mobilisant les chefs religieux et communautaires, ainsi qu'en organisant des événements communautaires qui célèbrent les adolescentes et sensibilisent à leur capacité d'agir.</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Lorsqu'il s'agit de mobiliser une communauté, plusieurs points clés doivent être pris en compte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Respecter les normes éthiques les plus strictes : c'est le fondement absolu d'un engagement communautaire efficace. Toutes les activités doivent être guidées par le principe « Ne pas nuire », garantissant que la programmation n'expose pas les personnes à des risques nouveaux ou accrus. Cela nécessite l'obtention d'un consentement éclairé, un processus qui explique clairement l'objectif du programme et garantit que la participation est entièrement volontaire, en particulier lorsqu'il s'agit de travailler avec des adolescents ou des groupes vulnérables. Cela inclut également la protection : mettre en place des procédures concrètes pour protéger les participants contre tout préjudice, garantir la confidentialité et être prêt à orienter les personnes vers des services de soutien si elles révèlent une détresse ou un danger.</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Centrer sur les voix et les expériences des femmes et des filles : Veiller à ce que les femmes et les filles, en particulier les plus marginalisées, soient au cœur du processus. Leurs expériences vécues, leurs défis et leurs aspirations doivent façonner toutes les phases de la programmation, de la conception à l’évaluation, afin de créer des solutions à la fois significatives et efficaces.</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Faire participer plusieurs personnes influentes clés : Travailler avec un seul groupe ne modifiera pas les normes profondément ancrées. Une programmation efficace s’adresse aux familles, aux dirigeants communautaires, aux personnalités religieuses et aux pairs. L’implication de ces parties prenantes permet de créer une large base de soutien et de reconnaître que l’évolution des normes de genre nécessite un effort collectif dans les différentes sphères d’influence dans la vie des femmes et des filles.</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Utiliser des approches participatives : Il s’agit d’un élément fondamental d’un engagement significatif. Les méthodes participatives, telles que les groupes de discussion, les réunions communautaires ou les ateliers de co-conception, permettent aux communautés de façonner activement les objectifs et les activités du programme. Cette approche renforce la confiance et favorise l'appropriation, augmentant ainsi les chances que les programmes soient adoptés et soutenus par la communauté elle-même.</a:t>
            </a:r>
            <a:endParaRPr sz="1100">
              <a:latin typeface="Roboto"/>
              <a:ea typeface="Roboto"/>
              <a:cs typeface="Roboto"/>
              <a:sym typeface="Roboto"/>
            </a:endParaRPr>
          </a:p>
          <a:p>
            <a:pPr indent="0" lvl="0" marL="45720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S'appuyer sur les structures communautaires existantes : S'appuyer sur les structures ou coutumes communautaires respectées, plutôt que d'en imposer de nouvelles, renforce l'acceptation. Les programmes doivent s'aligner sur les pratiques et institutions existantes déjà crédibles, ou les adapter, et les utiliser comme points de départ pour un changement significatif.</a:t>
            </a:r>
            <a:endParaRPr sz="1100">
              <a:latin typeface="Roboto"/>
              <a:ea typeface="Roboto"/>
              <a:cs typeface="Roboto"/>
              <a:sym typeface="Roboto"/>
            </a:endParaRPr>
          </a:p>
          <a:p>
            <a:pPr indent="0" lvl="0" marL="45720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Aborder les dynamiques de pouvoir : Faire évoluer les normes de genre implique souvent de remettre en question des structures de pouvoir bien ancrées. Les équipes de programme doivent analyser et aborder la répartition du pouvoir au sein de la communauté (entre les dirigeants, les familles et les institutions) et œuvrer à promouvoir un partage plus équilibré du pouvoir.</a:t>
            </a:r>
            <a:endParaRPr sz="1100">
              <a:latin typeface="Roboto"/>
              <a:ea typeface="Roboto"/>
              <a:cs typeface="Roboto"/>
              <a:sym typeface="Roboto"/>
            </a:endParaRPr>
          </a:p>
          <a:p>
            <a:pPr indent="0" lvl="0" marL="45720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Créer des espaces de dialogue sécurisés : Des espaces de discussion sécurisés sont essentiels pour un dialogue ouvert et honnête, permettant d'aborder sans crainte les questions sensibles et les normes de genre. Ces espaces favorisent également le développement de relations et la résolution collective des problèmes, permettant aux communautés d'aborder des sujets difficiles et de maintenir la dynamique de changement.</a:t>
            </a:r>
            <a:endParaRPr sz="1100">
              <a:latin typeface="Roboto"/>
              <a:ea typeface="Roboto"/>
              <a:cs typeface="Roboto"/>
              <a:sym typeface="Roboto"/>
            </a:endParaRPr>
          </a:p>
          <a:p>
            <a:pPr indent="0" lvl="0" marL="457200" rtl="0" algn="l">
              <a:lnSpc>
                <a:spcPct val="100000"/>
              </a:lnSpc>
              <a:spcBef>
                <a:spcPts val="0"/>
              </a:spcBef>
              <a:spcAft>
                <a:spcPts val="0"/>
              </a:spcAft>
              <a:buSzPts val="1400"/>
              <a:buNone/>
            </a:pPr>
            <a:r>
              <a:t/>
            </a:r>
            <a:endParaRPr sz="1100">
              <a:latin typeface="Roboto"/>
              <a:ea typeface="Roboto"/>
              <a:cs typeface="Roboto"/>
              <a:sym typeface="Roboto"/>
            </a:endParaRPr>
          </a:p>
          <a:p>
            <a:pPr indent="-298450" lvl="0" marL="457200" rtl="0" algn="l">
              <a:lnSpc>
                <a:spcPct val="100000"/>
              </a:lnSpc>
              <a:spcBef>
                <a:spcPts val="0"/>
              </a:spcBef>
              <a:spcAft>
                <a:spcPts val="0"/>
              </a:spcAft>
              <a:buSzPts val="1100"/>
              <a:buFont typeface="Roboto"/>
              <a:buChar char="●"/>
            </a:pPr>
            <a:r>
              <a:rPr lang="en-US" sz="1100">
                <a:latin typeface="Roboto"/>
                <a:ea typeface="Roboto"/>
                <a:cs typeface="Roboto"/>
                <a:sym typeface="Roboto"/>
              </a:rPr>
              <a:t>Chacun de ces éléments, à commencer par un engagement éthique ferme, renforce l'implication et l'adhésion de la communauté, essentielles pour obtenir un impact transformateur à long terme.</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9" name="Shape 649"/>
        <p:cNvGrpSpPr/>
        <p:nvPr/>
      </p:nvGrpSpPr>
      <p:grpSpPr>
        <a:xfrm>
          <a:off x="0" y="0"/>
          <a:ext cx="0" cy="0"/>
          <a:chOff x="0" y="0"/>
          <a:chExt cx="0" cy="0"/>
        </a:xfrm>
      </p:grpSpPr>
      <p:sp>
        <p:nvSpPr>
          <p:cNvPr id="650" name="Google Shape;650;p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51" name="Google Shape;651;p2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En groupe, discutez de ce scénario et des questions posées, puis réfléchissez aux activités qui pourraient améliorer la fréquentation des adolescentes dans ces centres de santé. Cette discussion est essentiellement une analyse hypothétique de genre. Puisque vous ne connaissez pas le contexte dans lequel ce programme de santé communautaire évolue, discutez simplement des réponses possibles qui vous semblent les plus probables. Lorsque vous réfléchissez aux solutions, essayez de réfléchir systématiquement aux activités qui fonctionnent aux différents niveaux du cadre socio-écologique. Désignez une personne pour partager vos réflexions avec le groupe.</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Vous avez 15 minutes.</a:t>
            </a:r>
            <a:endParaRPr sz="1100">
              <a:latin typeface="Roboto"/>
              <a:ea typeface="Roboto"/>
              <a:cs typeface="Roboto"/>
              <a:sym typeface="Roboto"/>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6" name="Shape 656"/>
        <p:cNvGrpSpPr/>
        <p:nvPr/>
      </p:nvGrpSpPr>
      <p:grpSpPr>
        <a:xfrm>
          <a:off x="0" y="0"/>
          <a:ext cx="0" cy="0"/>
          <a:chOff x="0" y="0"/>
          <a:chExt cx="0" cy="0"/>
        </a:xfrm>
      </p:grpSpPr>
      <p:sp>
        <p:nvSpPr>
          <p:cNvPr id="657" name="Google Shape;657;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58" name="Google Shape;658;p2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Merci à toutes et tous pour vos partages. Voici quelques solutions envisageables pour résoudre ces problèmes et améliorer l'accès des filles aux services de santé sexuelle et reproductive. [Lire les notes ci-dessous.]</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b="1" lang="en-US" sz="1100">
                <a:latin typeface="Roboto"/>
                <a:ea typeface="Roboto"/>
                <a:cs typeface="Roboto"/>
                <a:sym typeface="Roboto"/>
              </a:rPr>
              <a:t>1. Mobiliser les leaders communautaires et les familles pour lutter contre les normes restrictives</a:t>
            </a:r>
            <a:endParaRPr b="1"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Nous savons que les normes de genre restrictives et la stigmatisation empêchent souvent les filles d'accéder aux services de santé sexuelle et reproductive. En mobilisant les leaders communautaires et les familles influents, nous pouvons œuvrer pour faire évoluer ces normes et favoriser l'acceptation des besoins de santé des filles. Cela peut inclure des dialogues communautaires, des initiatives de narration ou des événements culturels promouvant l'égalité des genres et la santé sexuelle et reproductive.</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b="1" lang="en-US" sz="1100">
                <a:latin typeface="Roboto"/>
                <a:ea typeface="Roboto"/>
                <a:cs typeface="Roboto"/>
                <a:sym typeface="Roboto"/>
              </a:rPr>
              <a:t>2. Proposer des services à des horaires adaptés aux emplois du temps des filles</a:t>
            </a:r>
            <a:endParaRPr b="1"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Les adolescentes ont souvent des responsabilités conflictuelles, comme l'école, les tâches ménagères ou les soins. Des horaires de consultation flexibles, comme des horaires de soirée ou de week-end, peuvent faire une énorme différence en termes d'accessibilité.</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b="1" lang="en-US" sz="1100">
                <a:latin typeface="Roboto"/>
                <a:ea typeface="Roboto"/>
                <a:cs typeface="Roboto"/>
                <a:sym typeface="Roboto"/>
              </a:rPr>
              <a:t>3. Former des agentes de santé locales à des soins tenant compte des genres et adaptés aux adolescentes</a:t>
            </a:r>
            <a:endParaRPr b="1"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Le fait de disposer d'agentes de santé de confiance, formées à des soins tenant compte des genres et adaptés aux adolescentes, peut contribuer à créer un environnement sûr et confortable pour les filles. Le recrutement local peut également renforcer la confiance et réduire la stigmatisation. </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b="1" lang="en-US" sz="1100">
                <a:latin typeface="Roboto"/>
                <a:ea typeface="Roboto"/>
                <a:cs typeface="Roboto"/>
                <a:sym typeface="Roboto"/>
              </a:rPr>
              <a:t>4. Créer des espaces sûrs pour les adolescentes</a:t>
            </a:r>
            <a:endParaRPr b="1"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Les filles ont besoin de sécurité physique et émotionnelle lorsqu'elles accèdent aux services de SSR. Les cliniques peuvent établir des horaires réservés aux filles ou proposer des programmes annexes, comme des groupes de discussion animés par des pairs, où elles se sentent en sécurité, écoutées et soutenues.</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b="1" lang="en-US" sz="1100">
                <a:latin typeface="Roboto"/>
                <a:ea typeface="Roboto"/>
                <a:cs typeface="Roboto"/>
                <a:sym typeface="Roboto"/>
              </a:rPr>
              <a:t>5. Inclure des volets d'autonomisation économique</a:t>
            </a:r>
            <a:endParaRPr b="1"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Les contraintes économiques aggravent souvent les obstacles à l'accès aux services de SSR. Les programmes qui intègrent l'autonomisation économique, comme la formation professionnelle, les groupes d'épargne ou les petites allocations, peuvent réduire les obstacles financiers tout en renforçant l'autonomie et la prise de décision des filles.</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b="1" lang="en-US" sz="1100">
                <a:latin typeface="Roboto"/>
                <a:ea typeface="Roboto"/>
                <a:cs typeface="Roboto"/>
                <a:sym typeface="Roboto"/>
              </a:rPr>
              <a:t>6. Développer des stratégies de sensibilisation ciblées pour différents groupes de filles</a:t>
            </a:r>
            <a:endParaRPr b="1"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Toutes les adolescentes ne sont pas confrontées aux mêmes obstacles. La sensibilisation doit être adaptée à différents sous-groupes, notamment celles qui ne sont pas scolarisées, qui vivent en zone rurale ou qui sont issues de communautés marginalisées. Des stratégies telles que l'éducation par les pairs, les campagnes sur les réseaux sociaux ou les partenariats avec les écoles peuvent accroître notre portée et notre impact.</a:t>
            </a:r>
            <a:endParaRPr sz="1100">
              <a:latin typeface="Roboto"/>
              <a:ea typeface="Roboto"/>
              <a:cs typeface="Roboto"/>
              <a:sym typeface="Roboto"/>
            </a:endParaRPr>
          </a:p>
          <a:p>
            <a:pPr indent="0" lvl="0" marL="0" rtl="0" algn="l">
              <a:lnSpc>
                <a:spcPct val="100000"/>
              </a:lnSpc>
              <a:spcBef>
                <a:spcPts val="1000"/>
              </a:spcBef>
              <a:spcAft>
                <a:spcPts val="1000"/>
              </a:spcAft>
              <a:buSzPts val="1400"/>
              <a:buNone/>
            </a:pPr>
            <a:r>
              <a:t/>
            </a:r>
            <a:endParaRPr sz="1100">
              <a:latin typeface="Roboto"/>
              <a:ea typeface="Roboto"/>
              <a:cs typeface="Roboto"/>
              <a:sym typeface="Roboto"/>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3" name="Shape 663"/>
        <p:cNvGrpSpPr/>
        <p:nvPr/>
      </p:nvGrpSpPr>
      <p:grpSpPr>
        <a:xfrm>
          <a:off x="0" y="0"/>
          <a:ext cx="0" cy="0"/>
          <a:chOff x="0" y="0"/>
          <a:chExt cx="0" cy="0"/>
        </a:xfrm>
      </p:grpSpPr>
      <p:sp>
        <p:nvSpPr>
          <p:cNvPr id="664" name="Google Shape;664;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65" name="Google Shape;665;p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66" name="Google Shape;666;p2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9" name="Shape 669"/>
        <p:cNvGrpSpPr/>
        <p:nvPr/>
      </p:nvGrpSpPr>
      <p:grpSpPr>
        <a:xfrm>
          <a:off x="0" y="0"/>
          <a:ext cx="0" cy="0"/>
          <a:chOff x="0" y="0"/>
          <a:chExt cx="0" cy="0"/>
        </a:xfrm>
      </p:grpSpPr>
      <p:sp>
        <p:nvSpPr>
          <p:cNvPr id="670" name="Google Shape;670;p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1" name="Google Shape;671;p2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1400"/>
              <a:buNone/>
            </a:pPr>
            <a:r>
              <a:rPr lang="en-US" sz="1100">
                <a:latin typeface="Roboto"/>
                <a:ea typeface="Roboto"/>
                <a:cs typeface="Roboto"/>
                <a:sym typeface="Roboto"/>
              </a:rPr>
              <a:t>Veuillez discuter de ces points en petits groupes pendant environ 10 minutes. Réfléchissez à votre rôle spécifique et à vos domaines d'influence, qu'il s'agisse de politiques, de conception de programmes, d'approvisionnement, de RH, de communication ou de suivi et d'évaluation. Après 10 minutes, nous reviendrons en groupe principal pour partager quelques idées clés. Examinons quelques exemples concrets de ce que cela peut représenter pour différents rôles organisationnels. Au fur et à mesure de mon analyse, réfléchissez à ceux qui pourraient s'appliquer à votre travail.</a:t>
            </a:r>
            <a:endParaRPr sz="1100">
              <a:latin typeface="Roboto"/>
              <a:ea typeface="Roboto"/>
              <a:cs typeface="Roboto"/>
              <a:sym typeface="Roboto"/>
            </a:endParaRPr>
          </a:p>
          <a:p>
            <a:pPr indent="-298450" lvl="0" marL="457200" rtl="0" algn="l">
              <a:lnSpc>
                <a:spcPct val="115000"/>
              </a:lnSpc>
              <a:spcBef>
                <a:spcPts val="1400"/>
              </a:spcBef>
              <a:spcAft>
                <a:spcPts val="0"/>
              </a:spcAft>
              <a:buSzPts val="1100"/>
              <a:buFont typeface="Roboto"/>
              <a:buChar char="●"/>
            </a:pPr>
            <a:r>
              <a:rPr b="1" lang="en-US" sz="1100">
                <a:latin typeface="Roboto"/>
                <a:ea typeface="Roboto"/>
                <a:cs typeface="Roboto"/>
                <a:sym typeface="Roboto"/>
              </a:rPr>
              <a:t>Pour les personnes travaillant dans la conception et la mise en œuvre de programmes :</a:t>
            </a:r>
            <a:endParaRPr b="1"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Réalisez une analyse de genre au début de tout projet afin de comprendre les différents besoins, obstacles et opportunités des personnes de tous genres.</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Fixez des objectifs clairs au sein d'un projet qui visent activement à améliorer l'égalité des genres, par exemple en augmentant la participation des femmes au leadership ou à la prise de décision.</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Collaborez avec des organisations locales spécialisées dans l'égalité des genres pour garantir la pertinence et l'efficacité de votre programme.</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b="1" lang="en-US" sz="1100">
                <a:latin typeface="Roboto"/>
                <a:ea typeface="Roboto"/>
                <a:cs typeface="Roboto"/>
                <a:sym typeface="Roboto"/>
              </a:rPr>
              <a:t>Pour les personnes travaillant dans les RH ou la direction :</a:t>
            </a:r>
            <a:endParaRPr b="1"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Examinez les pratiques de recrutement et de promotion afin de vous assurer qu'elles sont exemptes de préjugés et qu'elles attirent activement un vivier de candidats diversifié.</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Promouvoir des politiques inclusives en milieu de travail, telles que des aménagements de temps de travail et des congés parentaux équitables, qui soutiennent les employés de tous genres.</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Organiser des formations régulières pour le personnel sur des sujets tels que les préjugés inconscients et la création d'une culture d'entreprise respectueuse et inclusive.</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b="1" lang="en-US" sz="1100">
                <a:latin typeface="Roboto"/>
                <a:ea typeface="Roboto"/>
                <a:cs typeface="Roboto"/>
                <a:sym typeface="Roboto"/>
              </a:rPr>
              <a:t>Pour les professionnels de la communication ou du plaidoyer :</a:t>
            </a:r>
            <a:endParaRPr b="1"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Veiller à ce que tous les supports publics, des rapports aux sites web en passant par les réseaux sociaux, utilisent un langage et des images inclusifs qui remettent en question, plutôt que de renforcer, les stéréotypes de genre.</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Soumettre intentionnellement des histoires qui mettent en valeur la diversité des expériences, des contributions et de l'action des femmes, des filles et des personnes de diverses identités de genre.</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b="1" lang="en-US" sz="1100">
                <a:latin typeface="Roboto"/>
                <a:ea typeface="Roboto"/>
                <a:cs typeface="Roboto"/>
                <a:sym typeface="Roboto"/>
              </a:rPr>
              <a:t>Pour les professionnels des politiques, de la stratégie ou de la direction :</a:t>
            </a:r>
            <a:endParaRPr b="1"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Élaborer ou promouvoir une politique de genre à l'échelle de l'organisation qui fixe des engagements et des normes clairs pour tous, notamment l'égalité salariale, la promotion équitable et des politiques de soutien aux personnes soignantes.</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Allouer des ressources budgétaires spécifiques aux activités d'intégration de la dimension de genre et suivre ces dépenses.</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Fixer et suivre des objectifs de parité hommes-femmes au sein de la direction et des instances dirigeantes.</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b="1" lang="en-US" sz="1100">
                <a:latin typeface="Roboto"/>
                <a:ea typeface="Roboto"/>
                <a:cs typeface="Roboto"/>
                <a:sym typeface="Roboto"/>
              </a:rPr>
              <a:t>Pour les personnes travaillant dans le suivi, évaluation et apprentissage (SEA) :</a:t>
            </a:r>
            <a:endParaRPr b="1"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Veiller à ce que les données soient toujours collectées et analysées en fonction du genre et d'autres facteurs identitaires tels que l'âge, l'origine ethnique et le handicap, afin de comprendre si un programme affecte différemment les personnes.</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Développer des indicateurs mesurant spécifiquement les changements en matière d'égalité des genres, tels que les changements d'attitude, d'accès aux ressources ou de pouvoir décisionnel.</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Veiller à ce que les retours d'information soient recueillis équitablement auprès de tous les genres lors des revues de programme.</a:t>
            </a:r>
            <a:endParaRPr sz="1100">
              <a:latin typeface="Roboto"/>
              <a:ea typeface="Roboto"/>
              <a:cs typeface="Roboto"/>
              <a:sym typeface="Roboto"/>
            </a:endParaRPr>
          </a:p>
          <a:p>
            <a:pPr indent="-298450" lvl="0" marL="457200" rtl="0" algn="l">
              <a:lnSpc>
                <a:spcPct val="115000"/>
              </a:lnSpc>
              <a:spcBef>
                <a:spcPts val="0"/>
              </a:spcBef>
              <a:spcAft>
                <a:spcPts val="0"/>
              </a:spcAft>
              <a:buSzPts val="1100"/>
              <a:buFont typeface="Roboto"/>
              <a:buChar char="●"/>
            </a:pPr>
            <a:r>
              <a:rPr b="1" lang="en-US" sz="1100">
                <a:latin typeface="Roboto"/>
                <a:ea typeface="Roboto"/>
                <a:cs typeface="Roboto"/>
                <a:sym typeface="Roboto"/>
              </a:rPr>
              <a:t>Pour les personnes travaillant dans les achats ou les opérations :</a:t>
            </a:r>
            <a:endParaRPr b="1"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Revoir les politiques d'achat afin de créer des opportunités de soutien aux entreprises ou aux fournisseurs dirigés par des femmes, ou appartenant à d'autres groupes marginalisés dans le contexte donné, qui font preuve d'un engagement en faveur de l'égalité des genres.</a:t>
            </a:r>
            <a:endParaRPr sz="1100">
              <a:latin typeface="Roboto"/>
              <a:ea typeface="Roboto"/>
              <a:cs typeface="Roboto"/>
              <a:sym typeface="Roboto"/>
            </a:endParaRPr>
          </a:p>
          <a:p>
            <a:pPr indent="-298450" lvl="1" marL="914400" rtl="0" algn="l">
              <a:lnSpc>
                <a:spcPct val="115000"/>
              </a:lnSpc>
              <a:spcBef>
                <a:spcPts val="0"/>
              </a:spcBef>
              <a:spcAft>
                <a:spcPts val="0"/>
              </a:spcAft>
              <a:buSzPts val="1100"/>
              <a:buFont typeface="Roboto"/>
              <a:buChar char="○"/>
            </a:pPr>
            <a:r>
              <a:rPr lang="en-US" sz="1100">
                <a:latin typeface="Roboto"/>
                <a:ea typeface="Roboto"/>
                <a:cs typeface="Roboto"/>
                <a:sym typeface="Roboto"/>
              </a:rPr>
              <a:t>Veiller à ce que les besoins de sécurité et d'accessibilité pour tous les genres soient pris en compte dans toute la planification opérationnelle, de la logistique des événements à l'aménagement des bureaux.</a:t>
            </a:r>
            <a:endParaRPr sz="1100">
              <a:latin typeface="Roboto"/>
              <a:ea typeface="Roboto"/>
              <a:cs typeface="Roboto"/>
              <a:sym typeface="Roboto"/>
            </a:endParaRPr>
          </a:p>
          <a:p>
            <a:pPr indent="0" lvl="0" marL="0" rtl="0" algn="l">
              <a:lnSpc>
                <a:spcPct val="115000"/>
              </a:lnSpc>
              <a:spcBef>
                <a:spcPts val="1400"/>
              </a:spcBef>
              <a:spcAft>
                <a:spcPts val="400"/>
              </a:spcAft>
              <a:buSzPts val="1400"/>
              <a:buNone/>
            </a:pPr>
            <a:r>
              <a:t/>
            </a:r>
            <a:endParaRPr sz="1100">
              <a:latin typeface="Roboto"/>
              <a:ea typeface="Roboto"/>
              <a:cs typeface="Roboto"/>
              <a:sym typeface="Roboto"/>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6" name="Shape 676"/>
        <p:cNvGrpSpPr/>
        <p:nvPr/>
      </p:nvGrpSpPr>
      <p:grpSpPr>
        <a:xfrm>
          <a:off x="0" y="0"/>
          <a:ext cx="0" cy="0"/>
          <a:chOff x="0" y="0"/>
          <a:chExt cx="0" cy="0"/>
        </a:xfrm>
      </p:grpSpPr>
      <p:sp>
        <p:nvSpPr>
          <p:cNvPr id="677" name="Google Shape;677;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8" name="Google Shape;678;p2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Avant de conclure la séance d'aujourd'hui, je souhaite récapituler et vous laisser avec quatre points clés à retenir.</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L'intégration du genre est essentielle à l'efficacité des programmes dans tous les secteurs. Elle garantit que les programmes répondent aux besoins et aux réalités des femmes, des filles et des groupes marginalisés. Sans cette perspective, les programmes risquent de renforcer les inégalités existantes au lieu de les corriger.</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Comprendre les normes de genre locales est essentiel à la réussite des programmes. Chaque communauté possède des normes de genre uniques qui façonnent la manière dont les personnes s'engagent dans les interventions du programme. Comprendre ces normes nous permet de concevoir des interventions à la fois pertinentes et efficaces, renforçant ainsi la confiance et l'adhésion.</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L'analyse de genre permet d'identifier les obstacles et les facteurs favorisant l'action des femmes et des filles. Une analyse approfondie de genre nous permet d'identifier les obstacles systémiques qui limitent la prise de décision et la mobilité des femmes et des filles, ainsi que d'identifier les opportunités de renforcer leur action et leur autonomisation.</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rPr lang="en-US" sz="1100">
                <a:latin typeface="Roboto"/>
                <a:ea typeface="Roboto"/>
                <a:cs typeface="Roboto"/>
                <a:sym typeface="Roboto"/>
              </a:rPr>
              <a:t>L'intégration du genre n'est pas seulement pertinente pour le personnel des programmes, elle peut et doit s'appliquer à tous les rôles. De la conception aux opérations, chaque membre de l'équipe a un rôle à jouer pour intégrer l'égalité des genres dans son travail. Cette approche holistique garantit que la transformation des genres est une responsabilité partagée, et non limitée à un seul département ou à une seule équipe.</a:t>
            </a:r>
            <a:endParaRPr sz="1100">
              <a:latin typeface="Roboto"/>
              <a:ea typeface="Roboto"/>
              <a:cs typeface="Roboto"/>
              <a:sym typeface="Roboto"/>
            </a:endParaRPr>
          </a:p>
          <a:p>
            <a:pPr indent="0" lvl="0" marL="0" rtl="0" algn="l">
              <a:lnSpc>
                <a:spcPct val="100000"/>
              </a:lnSpc>
              <a:spcBef>
                <a:spcPts val="1000"/>
              </a:spcBef>
              <a:spcAft>
                <a:spcPts val="0"/>
              </a:spcAft>
              <a:buSzPts val="1400"/>
              <a:buNone/>
            </a:pPr>
            <a:r>
              <a:t/>
            </a:r>
            <a:endParaRPr sz="1100">
              <a:latin typeface="Roboto"/>
              <a:ea typeface="Roboto"/>
              <a:cs typeface="Roboto"/>
              <a:sym typeface="Roboto"/>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6" name="Shape 686"/>
        <p:cNvGrpSpPr/>
        <p:nvPr/>
      </p:nvGrpSpPr>
      <p:grpSpPr>
        <a:xfrm>
          <a:off x="0" y="0"/>
          <a:ext cx="0" cy="0"/>
          <a:chOff x="0" y="0"/>
          <a:chExt cx="0" cy="0"/>
        </a:xfrm>
      </p:grpSpPr>
      <p:sp>
        <p:nvSpPr>
          <p:cNvPr id="687" name="Google Shape;687;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8" name="Google Shape;688;p2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89" name="Google Shape;689;p2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7" name="Google Shape;327;p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Notre session sera structurée comme suit. [lire la colonne « Activité » de l’ordre du jour].</a:t>
            </a:r>
            <a:endParaRPr sz="1100">
              <a:latin typeface="Roboto"/>
              <a:ea typeface="Roboto"/>
              <a:cs typeface="Roboto"/>
              <a:sym typeface="Roboto"/>
            </a:endParaRPr>
          </a:p>
        </p:txBody>
      </p:sp>
      <p:sp>
        <p:nvSpPr>
          <p:cNvPr id="328" name="Google Shape;328;p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2" name="Shape 692"/>
        <p:cNvGrpSpPr/>
        <p:nvPr/>
      </p:nvGrpSpPr>
      <p:grpSpPr>
        <a:xfrm>
          <a:off x="0" y="0"/>
          <a:ext cx="0" cy="0"/>
          <a:chOff x="0" y="0"/>
          <a:chExt cx="0" cy="0"/>
        </a:xfrm>
      </p:grpSpPr>
      <p:sp>
        <p:nvSpPr>
          <p:cNvPr id="693" name="Google Shape;693;p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94" name="Google Shape;694;p3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4" name="Google Shape;334;p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Roboto"/>
                <a:ea typeface="Roboto"/>
                <a:cs typeface="Roboto"/>
                <a:sym typeface="Roboto"/>
              </a:rPr>
              <a:t>[En cas d'animation virtuelle, demandez aux participants d’écrire leur réponse dans le chat. En cas d'animation en présentiel, demandez-leur de dire leurs réponses à voix haute et de les noter sur un tableau de conférence.]</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Avant de commencer, examinons ensemble les associations possibles avec le terme « intégration du genre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400"/>
              <a:buNone/>
            </a:pPr>
            <a:r>
              <a:rPr lang="en-US" sz="1100">
                <a:latin typeface="Roboto"/>
                <a:ea typeface="Roboto"/>
                <a:cs typeface="Roboto"/>
                <a:sym typeface="Roboto"/>
              </a:rPr>
              <a:t>[Notez les similitudes, les différences, ainsi que les associations positives ou négatives.]</a:t>
            </a:r>
            <a:endParaRPr sz="1100">
              <a:latin typeface="Roboto"/>
              <a:ea typeface="Roboto"/>
              <a:cs typeface="Roboto"/>
              <a:sym typeface="Roboto"/>
            </a:endParaRPr>
          </a:p>
        </p:txBody>
      </p:sp>
      <p:sp>
        <p:nvSpPr>
          <p:cNvPr id="335" name="Google Shape;335;p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2" name="Google Shape;342;p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SzPts val="1400"/>
              <a:buNone/>
            </a:pPr>
            <a:r>
              <a:t/>
            </a:r>
            <a:endParaRPr/>
          </a:p>
        </p:txBody>
      </p:sp>
      <p:sp>
        <p:nvSpPr>
          <p:cNvPr id="343" name="Google Shape;343;p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8" name="Google Shape;348;p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Pour être toutes et tous sur la même longueur d'onde, abordons quelques concepts clés qui nourrissent le travail sur l'égalité des genres. Avant de dévoiler les définitions de ces quatre termes, pourriez-vous tenter de les définir brièvement ? Comment les comprenez-vous ou les percevez-vous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[Discutez, puis dévoilez les réponses une fois que les quatre définitions ont été essayées ou que les participants n'ont plus de réponses spontanées. Vous pouvez lire les définitions à voix haute si elles diffèrent de ce que les participants ont dit, ou les leur demander de les lire.]</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b="1" lang="en-US" sz="1100">
                <a:latin typeface="Roboto"/>
                <a:ea typeface="Roboto"/>
                <a:cs typeface="Roboto"/>
                <a:sym typeface="Roboto"/>
              </a:rPr>
              <a:t>Relations entre les genres : </a:t>
            </a:r>
            <a:endParaRPr b="1"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Les relations entre les genres désignent la manière dont le pouvoir, les responsabilités, les rôles et les identités sont définis entre les personnes de genres différents dans une société. Ces relations sont souvent régies par des attentes culturelles, des normes sociales et des structures institutionnelles, qui façonnent les interactions entre les individus selon leur identité de genre. Les relations de genre influencent tout, des relations personnelles aux structures sociales plus larges, impactant l'équité au travail, dans les communautés et au sein des familles. En examinant ces dynamiques, nous pouvons identifier et lutter contre les inégalités de genre et œuvrer pour des systèmes plus équitables et inclusifs.</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b="1" lang="en-US" sz="1100">
                <a:latin typeface="Roboto"/>
                <a:ea typeface="Roboto"/>
                <a:cs typeface="Roboto"/>
                <a:sym typeface="Roboto"/>
              </a:rPr>
              <a:t>Normes de genre :</a:t>
            </a:r>
            <a:r>
              <a:rPr lang="en-US" sz="1100">
                <a:latin typeface="Roboto"/>
                <a:ea typeface="Roboto"/>
                <a:cs typeface="Roboto"/>
                <a:sym typeface="Roboto"/>
              </a:rPr>
              <a:t>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Les normes de genre sont des règles informelles régissant le comportement des différents genres, les rôles qu’ils assument et les ressources et opportunités qui leur sont offertes. Ces normes sont souvent profondément ancrées dans les sociétés et les cultures et influencent la vie des individus de manière à les restreindre ou à les renforcer. Par exemple, elles peuvent dicter les attentes en matière de soins, les rôles professionnels ou les comportements considérés comme « appropriés » pour les hommes, les femmes ou les personnes non binaires. Comprendre ces normes est essentiel pour promouvoir l’égalité des genres, car cela révèle les préjugés qui limitent souvent l’accès aux opportunités et aux ressources pour les genres marginalisés. Cela peut également aider à mettre en évidence les risques liés aux interventions susceptibles de s’opposer aux normes établies ou de chercher à en établir de nouvelles.</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b="1" lang="en-US" sz="1100">
                <a:latin typeface="Roboto"/>
                <a:ea typeface="Roboto"/>
                <a:cs typeface="Roboto"/>
                <a:sym typeface="Roboto"/>
              </a:rPr>
              <a:t>Intersectionnalité :</a:t>
            </a:r>
            <a:endParaRPr b="1"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L’intersectionnalité est un cadre permettant de comprendre comment diverses identités, telles que le genre, l’origine ethnique, l’âge, les capacités, la religion et l’orientation sexuelle, se croisent et influencent les expériences de privilège ou de discrimination. Par exemple, une jeune femme handicapée peut être confrontée à des défis uniques, façonnés à la fois par son genre et son handicap, contrairement à une personne qui ne subit qu’un seul de ces facteurs. L'intersectionnalité reconnaît que les expériences d'oppression ou d'avantages vécues par les individus sont multiformes et façonnées par la manière dont la société perçoit et valorise chacune de ces identités. Ce concept permet d'éviter les approches universelles et de laisser la place à des perspectives diverses et plus nuancées dans le travail en faveur de l'égalité des genres.</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b="1" lang="en-US" sz="1100">
                <a:latin typeface="Roboto"/>
                <a:ea typeface="Roboto"/>
                <a:cs typeface="Roboto"/>
                <a:sym typeface="Roboto"/>
              </a:rPr>
              <a:t>Analyse de genre :</a:t>
            </a:r>
            <a:endParaRPr b="1"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L'analyse de genre est le processus systématique d'examen des différences de rôles, de responsabilités, de besoins et d'opportunités entre les personnes de genres différents. Elle implique de poser des questions cruciales sur qui fait quoi, qui a accès aux ressources, qui prend les décisions et comment ces dynamiques sont influencées par des facteurs sociaux, économiques et culturels. Une analyse de genre intersectionnelle va au-delà des simples comparaisons homme/femme pour examiner comment d'autres identités, comme l'origine ethnique ou le handicap, se croisent avec le genre pour créer des expériences uniques d'avantages ou de discriminations.</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b="1" lang="en-US" sz="1100">
                <a:latin typeface="Roboto"/>
                <a:ea typeface="Roboto"/>
                <a:cs typeface="Roboto"/>
                <a:sym typeface="Roboto"/>
              </a:rPr>
              <a:t>Agentivité : </a:t>
            </a:r>
            <a:endParaRPr b="1"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L’agentivité consiste à avoir le pouvoir de faire ses propres choix éclairés et indépendants concernant sa vie, sans contrainte ni jugement. Elle repose sur la confiance en soi, l'accès aux ressources nécessaires et un environnement favorable qui permet aux femmes, aux hommes, aux filles et aux garçons d'agir selon leurs choix. L'autonomie ne se limite pas à un choix, mais consiste aussi à surmonter les obstacles sociétaux et structurels qui la limitent souvent. Soutenir l'autonomie est essentiel à l'autonomisation et à l'égalité des genres, car cela permet aux femmes et aux filles d'envisager et de façonner activement leur propre avenir.</a:t>
            </a:r>
            <a:endParaRPr sz="1100">
              <a:latin typeface="Roboto"/>
              <a:ea typeface="Roboto"/>
              <a:cs typeface="Roboto"/>
              <a:sym typeface="Roboto"/>
            </a:endParaRPr>
          </a:p>
        </p:txBody>
      </p:sp>
      <p:sp>
        <p:nvSpPr>
          <p:cNvPr id="349" name="Google Shape;349;p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9" name="Google Shape;369;p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rPr lang="en-US" sz="1100">
                <a:latin typeface="Roboto"/>
                <a:ea typeface="Roboto"/>
                <a:cs typeface="Roboto"/>
                <a:sym typeface="Roboto"/>
              </a:rPr>
              <a:t>Il nous reste 4 termes à définir ! Qui souhaite partager sa définition ?</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rPr lang="en-US" sz="1100">
                <a:latin typeface="Roboto"/>
                <a:ea typeface="Roboto"/>
                <a:cs typeface="Roboto"/>
                <a:sym typeface="Roboto"/>
              </a:rPr>
              <a:t>[Discutez, puis cliquez pour afficher les définitions ; vous pouvez demander aux participants de les lire à voix haute.]</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rPr b="1" lang="en-US" sz="1100">
                <a:latin typeface="Roboto"/>
                <a:ea typeface="Roboto"/>
                <a:cs typeface="Roboto"/>
                <a:sym typeface="Roboto"/>
              </a:rPr>
              <a:t>SSR (Santé Sexuelle et Reproductive) :</a:t>
            </a:r>
            <a:r>
              <a:rPr lang="en-US" sz="1100">
                <a:latin typeface="Roboto"/>
                <a:ea typeface="Roboto"/>
                <a:cs typeface="Roboto"/>
                <a:sym typeface="Roboto"/>
              </a:rPr>
              <a:t> </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rPr lang="en-US" sz="1100">
                <a:latin typeface="Roboto"/>
                <a:ea typeface="Roboto"/>
                <a:cs typeface="Roboto"/>
                <a:sym typeface="Roboto"/>
              </a:rPr>
              <a:t>La SSR englobe l’ensemble des aspects du bien-être que les jeunes et les adultes rencontrent au fur et à mesure de leur développement : physique, émotionnel et social. Cela inclut la gestion de la puberté, la compréhension et le développement de relations saines, l’exploration de la sexualité et la prise de décisions éclairées en matière de procréation. L’accès à des informations précises et adaptées à l’âge et à des services exempts de jugement est essentiel, car il aide les personnes à faire des choix sûrs, éclairés et conformes à leurs valeurs personnelles. Une approche solidaire de la SSR réduit la stigmatisation et la discrimination, favorisant ainsi un développement sain et la résilience.</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rPr b="1" lang="en-US" sz="1100">
                <a:latin typeface="Roboto"/>
                <a:ea typeface="Roboto"/>
                <a:cs typeface="Roboto"/>
                <a:sym typeface="Roboto"/>
              </a:rPr>
              <a:t>Services tenant compte des genres : </a:t>
            </a:r>
            <a:endParaRPr b="1" sz="1100">
              <a:latin typeface="Roboto"/>
              <a:ea typeface="Roboto"/>
              <a:cs typeface="Roboto"/>
              <a:sym typeface="Roboto"/>
            </a:endParaRPr>
          </a:p>
          <a:p>
            <a:pPr indent="0" lvl="0" marL="0" rtl="0" algn="l">
              <a:lnSpc>
                <a:spcPct val="100000"/>
              </a:lnSpc>
              <a:spcBef>
                <a:spcPts val="0"/>
              </a:spcBef>
              <a:spcAft>
                <a:spcPts val="0"/>
              </a:spcAft>
              <a:buSzPts val="1100"/>
              <a:buNone/>
            </a:pPr>
            <a:r>
              <a:rPr lang="en-US" sz="1100">
                <a:latin typeface="Roboto"/>
                <a:ea typeface="Roboto"/>
                <a:cs typeface="Roboto"/>
                <a:sym typeface="Roboto"/>
              </a:rPr>
              <a:t>Les services tenant compte des genres sont conçus pour reconnaître et répondre aux besoins uniques des personnes en fonction de leur genre. Dans les contextes de SSR et de VBG, cela implique de fournir des services qui respectent l'autonomie corporelle, renforcent la capacité d'agir et garantissent la sécurité, tout en s'attaquant aux obstacles auxquels les différents genres peuvent être confrontés, qu'ils soient liés à la stigmatisation, aux attentes sociétales ou aux obstacles économiques. Par exemple, des services de SSR tenant compte des genres peuvent proposer des conseils personnalisés, respectueux des croyances culturelles tout en favorisant le choix individuel, ou offrir des espaces accessibles et sûrs où tous les genres se sentent à l'aise et soutenus. Cette approche vise à rendre les services plus équitables et plus adaptés aux réalités de chacun-e.</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rPr b="1" lang="en-US" sz="1100">
                <a:latin typeface="Roboto"/>
                <a:ea typeface="Roboto"/>
                <a:cs typeface="Roboto"/>
                <a:sym typeface="Roboto"/>
              </a:rPr>
              <a:t>Prévention et réponse aux VBG centrée sur les survivant-e-s :</a:t>
            </a:r>
            <a:r>
              <a:rPr lang="en-US" sz="1100">
                <a:latin typeface="Roboto"/>
                <a:ea typeface="Roboto"/>
                <a:cs typeface="Roboto"/>
                <a:sym typeface="Roboto"/>
              </a:rPr>
              <a:t> </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rPr lang="en-US" sz="1100">
                <a:latin typeface="Roboto"/>
                <a:ea typeface="Roboto"/>
                <a:cs typeface="Roboto"/>
                <a:sym typeface="Roboto"/>
              </a:rPr>
              <a:t>Une approche de prévention et de réponse aux VBG centrée sur les survivant-e-s garantit que les droits, la sécurité et le bien-être des survivant-e-s sont toujours la priorité absolue. Cela signifie que la voix des survivant-e-s est au cœur de l'élaboration des stratégies de prévention et de la prestation des services de soutien. Qu'un-e survivant-e choisisse de signaler son expérience ou de demander de l'aide, ses choix doivent être respectés et soutenus à chaque étape, garantissant ainsi son autonomie et sa dignité. Les services proposés dans ce modèle évitent de retraumatiser les survivant-e-s et privilégient la confidentialité, le consentement et l'autonomisation. L'accent est mis non seulement sur la sécurité immédiate, mais aussi sur un soutien à long terme adapté à leurs besoins.</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rPr b="1" lang="en-US" sz="1100">
                <a:latin typeface="Roboto"/>
                <a:ea typeface="Roboto"/>
                <a:cs typeface="Roboto"/>
                <a:sym typeface="Roboto"/>
              </a:rPr>
              <a:t>Autonomisation économique :</a:t>
            </a:r>
            <a:r>
              <a:rPr lang="en-US" sz="1100">
                <a:latin typeface="Roboto"/>
                <a:ea typeface="Roboto"/>
                <a:cs typeface="Roboto"/>
                <a:sym typeface="Roboto"/>
              </a:rPr>
              <a:t> </a:t>
            </a:r>
            <a:endParaRPr sz="1100">
              <a:latin typeface="Roboto"/>
              <a:ea typeface="Roboto"/>
              <a:cs typeface="Roboto"/>
              <a:sym typeface="Roboto"/>
            </a:endParaRPr>
          </a:p>
          <a:p>
            <a:pPr indent="0" lvl="0" marL="0" rtl="0" algn="l">
              <a:lnSpc>
                <a:spcPct val="100000"/>
              </a:lnSpc>
              <a:spcBef>
                <a:spcPts val="0"/>
              </a:spcBef>
              <a:spcAft>
                <a:spcPts val="0"/>
              </a:spcAft>
              <a:buSzPts val="1100"/>
              <a:buNone/>
            </a:pPr>
            <a:r>
              <a:rPr lang="en-US" sz="1100">
                <a:latin typeface="Roboto"/>
                <a:ea typeface="Roboto"/>
                <a:cs typeface="Roboto"/>
                <a:sym typeface="Roboto"/>
              </a:rPr>
              <a:t>L'autonomisation économique signifie que les individus ont un accès équitable aux ressources, aux compétences et aux opportunités dont ils ont besoin pour acquérir leur indépendance financière et faire des choix éclairés quant à leur avenir économique. Cela implique de s'attaquer aux obstacles systémiques tels que les inégalités salariales, l'accès limité aux services financiers et les normes sociales discriminatoires qui touchent de manière disproportionnée les groupes marginalisés, en particulier les femmes et les minorités de genre. La véritable autonomisation économique va au-delà de la simple génération de revenus : il s'agit de maîtriser ses décisions financières et de pouvoir façonner sa trajectoire économique. L'autonomisation économique des individus, en particulier des groupes marginalisés, conduit à un changement social plus large et à une plus grande égalité des genres.</a:t>
            </a:r>
            <a:endParaRPr sz="1100">
              <a:latin typeface="Roboto"/>
              <a:ea typeface="Roboto"/>
              <a:cs typeface="Roboto"/>
              <a:sym typeface="Roboto"/>
            </a:endParaRPr>
          </a:p>
        </p:txBody>
      </p:sp>
      <p:sp>
        <p:nvSpPr>
          <p:cNvPr id="370" name="Google Shape;370;p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7" name="Google Shape;387;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[Cette diapositive est animée]</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À l'écran, trois définitions correspondent aux termes « équité des genres », « intégration du genre », et « égalité des genres » . Pouvez-vous associer ces trois termes à leurs définitions ? [Une fois que les participants ont eu la possibilité de deviner, cliquez pour révéler les bonnes définitions et les expliquer :] Excellentes suppositions ! Lorsque l'on aborde ces trois concepts – équité des genres, intégration du genre et égalité des genres –, il est important de clarifier leurs rôles distincts et leurs interconnexions afin de promouvoir des systèmes inclusifs et équitables pour toutes les identités de genre.</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b="1" lang="en-US" sz="1100">
                <a:latin typeface="Roboto"/>
                <a:ea typeface="Roboto"/>
                <a:cs typeface="Roboto"/>
                <a:sym typeface="Roboto"/>
              </a:rPr>
              <a:t>Équité des genres :</a:t>
            </a:r>
            <a:endParaRPr b="1"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L'équité des genres est une question d'équité et de justice dans la répartition des ressources, les opportunités et le soutien. Contrairement à l'égalité de traitement, l'équité reconnaît que les personnes de genres différents et d'identités intersectionnelles sont confrontées à des désavantages historiques et sociaux uniques qui nécessitent un soutien personnalisé pour atteindre des résultats égaux. Par exemple, les femmes et les filles peuvent avoir besoin de ressources supplémentaires pour surmonter des obstacles tels qu'un accès limité à l'éducation, à la sécurité dans les espaces publics ou aux soins de santé. L'équité vise à uniformiser les règles du jeu et à créer des stratégies compensatoires pour que chacun-e ait les mêmes chances de réussite. Considérez l'équité comme la voie vers l'égalité des genres, objectif ultime où chacun-e bénéficie des mêmes droits, accès et opportunités, sans mesures particulières.</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b="1" lang="en-US" sz="1100">
                <a:latin typeface="Roboto"/>
                <a:ea typeface="Roboto"/>
                <a:cs typeface="Roboto"/>
                <a:sym typeface="Roboto"/>
              </a:rPr>
              <a:t>Intégration du genre (ou Intégration systématique de l’égalité des genres) :</a:t>
            </a:r>
            <a:endParaRPr b="1"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L'intégration du genre est une approche ou un processus visant à garantir l'intégration des considérations d'égalité des genres dans tous les aspects d'une organisation, des politiques et stratégies aux programmes et opérations. Il s'agit d'un outil de la boîte à outils de l'égalité des genres. Ce terme est parfois utilisé de manière interchangeable avec l'intégration systématique de l’égalité des genres, bien que ces deux termes puissent avoir des orientations distinctes. L'intégration systématique de l’égalité des genres est généralement considérée comme une approche systémique plus large, visant à intégrer les considérations de genre à tous les niveaux : législation nationale, politiques organisationnelles et programmes sociétaux. En revanche, l'intégration du genre est souvent appliquée au niveau des projets ou de l'organisation, en mettant l'accent sur l'inclusion de l'égalité des genres dans des activités spécifiques, les résultats attendus et la culture organisationnelle.</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b="1" lang="en-US" sz="1100">
                <a:latin typeface="Roboto"/>
                <a:ea typeface="Roboto"/>
                <a:cs typeface="Roboto"/>
                <a:sym typeface="Roboto"/>
              </a:rPr>
              <a:t>Égalité des genres :</a:t>
            </a:r>
            <a:endParaRPr b="1"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L'égalité des genres est le résultat ultime où chacun-e, quelle que soit son identité ou son expression de genre, jouit de l'égalité des droits, du statut et de l'accès aux ressources. Contrairement à l'équité, davantage axée sur les processus, l'égalité est le résultat : un état où personne n'est désavantagé ou avantagé en raison de son genre. Par exemple, une véritable égalité des genres sur le lieu de travail impliquerait l'égalité de rémunération, l'égalité d'accès aux promotions et un environnement inclusif où toutes et tous les employé-e-s se sentent valorisé-e-s et respecté-e-s. Pour y parvenir, il faut éliminer les barrières structurelles et créer un environnement où tous les genres peuvent s'épanouir selon leurs mérites.</a:t>
            </a:r>
            <a:endParaRPr sz="1100">
              <a:latin typeface="Roboto"/>
              <a:ea typeface="Roboto"/>
              <a:cs typeface="Roboto"/>
              <a:sym typeface="Roboto"/>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1" name="Google Shape;401;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Vous avez peut-être déjà vu une version de ces images, mais en résumé, l'égalité de traitement, notamment l'octroi des mêmes soutiens et ressources aux hommes et aux femmes, aux garçons, aux filles et aux personnes de diverses identités de genre, ne produit pas toujours des résultats égaux, en raison des inégalités existantes en termes de ressources et d'opportunités. L'image de gauche illustre ce phénomène : malgré le fait que certaines personnes se tiennent sur la même boîte, elles ne peuvent toujours pas voir la vue.</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Pour parvenir à une véritable égalité, nous devons mettre en œuvre des mesures d'équité, telles que l'intégration des genres, qui tiennent compte des obstacles historiques et actuels à l'égalité des genres et offrent un soutien équitable. Cela pourrait impliquer de fournir des ressources et un soutien supplémentaires aux filles et aux femmes, afin d'égaliser les chances et d'obtenir des résultats égaux pour les personnes de tous genres, comme le montre l'image du milieu.</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En fin de compte, nous cherchons à nous attaquer aux causes profondes des inégalités de genre, tant au niveau normatif que structurel, afin que les personnes de tous genres puissent connaître une véritable égalité (ou, comme certains aiment à le dire, la libération ou la justice), et ainsi accéder à tout ce dont elles ont besoin avec la même facilité que n'importe qui d'autre, sans avoir besoin de mesures ni de soutiens particuliers. Ceci est illustré à l'extrême droite, où la clôture elle-même qui bloquait la vue a été retirée et ainsi tout le monde peut profiter de la vue sans aucune boîte.</a:t>
            </a:r>
            <a:endParaRPr sz="1100">
              <a:latin typeface="Roboto"/>
              <a:ea typeface="Roboto"/>
              <a:cs typeface="Roboto"/>
              <a:sym typeface="Roboto"/>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slide">
  <p:cSld name="Text slide">
    <p:spTree>
      <p:nvGrpSpPr>
        <p:cNvPr id="15" name="Shape 15"/>
        <p:cNvGrpSpPr/>
        <p:nvPr/>
      </p:nvGrpSpPr>
      <p:grpSpPr>
        <a:xfrm>
          <a:off x="0" y="0"/>
          <a:ext cx="0" cy="0"/>
          <a:chOff x="0" y="0"/>
          <a:chExt cx="0" cy="0"/>
        </a:xfrm>
      </p:grpSpPr>
      <p:sp>
        <p:nvSpPr>
          <p:cNvPr id="16" name="Google Shape;16;p32"/>
          <p:cNvSpPr txBox="1"/>
          <p:nvPr>
            <p:ph type="title"/>
          </p:nvPr>
        </p:nvSpPr>
        <p:spPr>
          <a:xfrm>
            <a:off x="381000" y="174709"/>
            <a:ext cx="8534400" cy="816000"/>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SzPts val="4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32"/>
          <p:cNvSpPr txBox="1"/>
          <p:nvPr>
            <p:ph idx="1" type="body"/>
          </p:nvPr>
        </p:nvSpPr>
        <p:spPr>
          <a:xfrm>
            <a:off x="381000" y="1371600"/>
            <a:ext cx="11404500" cy="4357500"/>
          </a:xfrm>
          <a:prstGeom prst="rect">
            <a:avLst/>
          </a:prstGeom>
          <a:noFill/>
          <a:ln>
            <a:noFill/>
          </a:ln>
        </p:spPr>
        <p:txBody>
          <a:bodyPr anchorCtr="0" anchor="t" bIns="0" lIns="0" spcFirstLastPara="1" rIns="0" wrap="square" tIns="0">
            <a:normAutofit/>
          </a:bodyPr>
          <a:lstStyle>
            <a:lvl1pPr indent="-228600" lvl="0" marL="457200" marR="0" algn="l">
              <a:lnSpc>
                <a:spcPct val="100000"/>
              </a:lnSpc>
              <a:spcBef>
                <a:spcPts val="0"/>
              </a:spcBef>
              <a:spcAft>
                <a:spcPts val="0"/>
              </a:spcAft>
              <a:buClr>
                <a:srgbClr val="000000"/>
              </a:buClr>
              <a:buSzPts val="1700"/>
              <a:buFont typeface="Arial"/>
              <a:buNone/>
              <a:defRPr/>
            </a:lvl1pPr>
            <a:lvl2pPr indent="-336550" lvl="1" marL="914400" marR="0" algn="l">
              <a:lnSpc>
                <a:spcPct val="100000"/>
              </a:lnSpc>
              <a:spcBef>
                <a:spcPts val="0"/>
              </a:spcBef>
              <a:spcAft>
                <a:spcPts val="0"/>
              </a:spcAft>
              <a:buClr>
                <a:srgbClr val="000000"/>
              </a:buClr>
              <a:buSzPts val="1700"/>
              <a:buFont typeface="Arial"/>
              <a:buAutoNum type="arabicPeriod"/>
              <a:defRPr/>
            </a:lvl2pPr>
            <a:lvl3pPr indent="-336550" lvl="2" marL="1371600" marR="0" algn="l">
              <a:lnSpc>
                <a:spcPct val="100000"/>
              </a:lnSpc>
              <a:spcBef>
                <a:spcPts val="0"/>
              </a:spcBef>
              <a:spcAft>
                <a:spcPts val="0"/>
              </a:spcAft>
              <a:buClr>
                <a:srgbClr val="000000"/>
              </a:buClr>
              <a:buSzPts val="1700"/>
              <a:buFont typeface="Arial"/>
              <a:buAutoNum type="alphaLcPeriod"/>
              <a:defRPr/>
            </a:lvl3pPr>
            <a:lvl4pPr indent="-336550" lvl="3" marL="1828800" marR="0" algn="l">
              <a:lnSpc>
                <a:spcPct val="100000"/>
              </a:lnSpc>
              <a:spcBef>
                <a:spcPts val="0"/>
              </a:spcBef>
              <a:spcAft>
                <a:spcPts val="0"/>
              </a:spcAft>
              <a:buClr>
                <a:srgbClr val="000000"/>
              </a:buClr>
              <a:buSzPts val="1700"/>
              <a:buFont typeface="Arial"/>
              <a:buAutoNum type="romanLcPeriod"/>
              <a:defRPr/>
            </a:lvl4pPr>
            <a:lvl5pPr indent="-336550" lvl="4" marL="2286000" marR="0" algn="l">
              <a:lnSpc>
                <a:spcPct val="100000"/>
              </a:lnSpc>
              <a:spcBef>
                <a:spcPts val="0"/>
              </a:spcBef>
              <a:spcAft>
                <a:spcPts val="0"/>
              </a:spcAft>
              <a:buClr>
                <a:srgbClr val="000000"/>
              </a:buClr>
              <a:buSzPts val="1700"/>
              <a:buFont typeface="Arial"/>
              <a:buChar char="•"/>
              <a:defRPr/>
            </a:lvl5pPr>
            <a:lvl6pPr indent="-349250" lvl="5" marL="2743200" algn="l">
              <a:lnSpc>
                <a:spcPct val="90000"/>
              </a:lnSpc>
              <a:spcBef>
                <a:spcPts val="0"/>
              </a:spcBef>
              <a:spcAft>
                <a:spcPts val="0"/>
              </a:spcAft>
              <a:buSzPts val="1900"/>
              <a:buChar char="•"/>
              <a:defRPr/>
            </a:lvl6pPr>
            <a:lvl7pPr indent="-349250" lvl="6" marL="3200400" algn="l">
              <a:lnSpc>
                <a:spcPct val="90000"/>
              </a:lnSpc>
              <a:spcBef>
                <a:spcPts val="0"/>
              </a:spcBef>
              <a:spcAft>
                <a:spcPts val="0"/>
              </a:spcAft>
              <a:buSzPts val="1900"/>
              <a:buChar char="•"/>
              <a:defRPr/>
            </a:lvl7pPr>
            <a:lvl8pPr indent="-349250" lvl="7" marL="3657600" algn="l">
              <a:lnSpc>
                <a:spcPct val="90000"/>
              </a:lnSpc>
              <a:spcBef>
                <a:spcPts val="0"/>
              </a:spcBef>
              <a:spcAft>
                <a:spcPts val="0"/>
              </a:spcAft>
              <a:buSzPts val="1900"/>
              <a:buChar char="•"/>
              <a:defRPr/>
            </a:lvl8pPr>
            <a:lvl9pPr indent="-349250" lvl="8" marL="4114800" algn="l">
              <a:lnSpc>
                <a:spcPct val="90000"/>
              </a:lnSpc>
              <a:spcBef>
                <a:spcPts val="0"/>
              </a:spcBef>
              <a:spcAft>
                <a:spcPts val="0"/>
              </a:spcAft>
              <a:buSzPts val="1900"/>
              <a:buChar char="•"/>
              <a:defRPr/>
            </a:lvl9pPr>
          </a:lstStyle>
          <a:p/>
        </p:txBody>
      </p:sp>
      <p:sp>
        <p:nvSpPr>
          <p:cNvPr id="18" name="Google Shape;18;p32"/>
          <p:cNvSpPr txBox="1"/>
          <p:nvPr>
            <p:ph idx="12" type="sldNum"/>
          </p:nvPr>
        </p:nvSpPr>
        <p:spPr>
          <a:xfrm>
            <a:off x="9067800" y="6019800"/>
            <a:ext cx="2717700" cy="3048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6" name="Shape 66"/>
        <p:cNvGrpSpPr/>
        <p:nvPr/>
      </p:nvGrpSpPr>
      <p:grpSpPr>
        <a:xfrm>
          <a:off x="0" y="0"/>
          <a:ext cx="0" cy="0"/>
          <a:chOff x="0" y="0"/>
          <a:chExt cx="0" cy="0"/>
        </a:xfrm>
      </p:grpSpPr>
      <p:sp>
        <p:nvSpPr>
          <p:cNvPr id="67" name="Google Shape;67;p4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4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9" name="Google Shape;69;p4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0" name="Google Shape;70;p4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4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4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3" name="Shape 73"/>
        <p:cNvGrpSpPr/>
        <p:nvPr/>
      </p:nvGrpSpPr>
      <p:grpSpPr>
        <a:xfrm>
          <a:off x="0" y="0"/>
          <a:ext cx="0" cy="0"/>
          <a:chOff x="0" y="0"/>
          <a:chExt cx="0" cy="0"/>
        </a:xfrm>
      </p:grpSpPr>
      <p:sp>
        <p:nvSpPr>
          <p:cNvPr id="74" name="Google Shape;74;p5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50"/>
          <p:cNvSpPr/>
          <p:nvPr>
            <p:ph idx="2" type="pic"/>
          </p:nvPr>
        </p:nvSpPr>
        <p:spPr>
          <a:xfrm>
            <a:off x="5183188" y="987425"/>
            <a:ext cx="6172200" cy="4873625"/>
          </a:xfrm>
          <a:prstGeom prst="rect">
            <a:avLst/>
          </a:prstGeom>
          <a:noFill/>
          <a:ln>
            <a:noFill/>
          </a:ln>
        </p:spPr>
      </p:sp>
      <p:sp>
        <p:nvSpPr>
          <p:cNvPr id="76" name="Google Shape;76;p5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7" name="Google Shape;77;p5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5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5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80" name="Shape 80"/>
        <p:cNvGrpSpPr/>
        <p:nvPr/>
      </p:nvGrpSpPr>
      <p:grpSpPr>
        <a:xfrm>
          <a:off x="0" y="0"/>
          <a:ext cx="0" cy="0"/>
          <a:chOff x="0" y="0"/>
          <a:chExt cx="0" cy="0"/>
        </a:xfrm>
      </p:grpSpPr>
      <p:sp>
        <p:nvSpPr>
          <p:cNvPr id="81" name="Google Shape;81;p5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5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3" name="Google Shape;83;p5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5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5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86" name="Shape 86"/>
        <p:cNvGrpSpPr/>
        <p:nvPr/>
      </p:nvGrpSpPr>
      <p:grpSpPr>
        <a:xfrm>
          <a:off x="0" y="0"/>
          <a:ext cx="0" cy="0"/>
          <a:chOff x="0" y="0"/>
          <a:chExt cx="0" cy="0"/>
        </a:xfrm>
      </p:grpSpPr>
      <p:sp>
        <p:nvSpPr>
          <p:cNvPr id="87" name="Google Shape;87;p5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5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9" name="Google Shape;89;p5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5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5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98" name="Shape 98"/>
        <p:cNvGrpSpPr/>
        <p:nvPr/>
      </p:nvGrpSpPr>
      <p:grpSpPr>
        <a:xfrm>
          <a:off x="0" y="0"/>
          <a:ext cx="0" cy="0"/>
          <a:chOff x="0" y="0"/>
          <a:chExt cx="0" cy="0"/>
        </a:xfrm>
      </p:grpSpPr>
      <p:sp>
        <p:nvSpPr>
          <p:cNvPr id="99" name="Google Shape;99;p34"/>
          <p:cNvSpPr txBox="1"/>
          <p:nvPr>
            <p:ph type="title"/>
          </p:nvPr>
        </p:nvSpPr>
        <p:spPr>
          <a:xfrm>
            <a:off x="415600" y="593367"/>
            <a:ext cx="11360700" cy="7635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00" name="Google Shape;100;p34"/>
          <p:cNvSpPr txBox="1"/>
          <p:nvPr>
            <p:ph idx="1" type="body"/>
          </p:nvPr>
        </p:nvSpPr>
        <p:spPr>
          <a:xfrm>
            <a:off x="415600" y="1536633"/>
            <a:ext cx="11360700" cy="4555200"/>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800"/>
              <a:buNone/>
              <a:defRPr/>
            </a:lvl1pPr>
            <a:lvl2pPr indent="-228600" lvl="1" marL="914400" algn="l">
              <a:lnSpc>
                <a:spcPct val="100000"/>
              </a:lnSpc>
              <a:spcBef>
                <a:spcPts val="0"/>
              </a:spcBef>
              <a:spcAft>
                <a:spcPts val="0"/>
              </a:spcAft>
              <a:buSzPts val="800"/>
              <a:buNone/>
              <a:defRPr/>
            </a:lvl2pPr>
            <a:lvl3pPr indent="-228600" lvl="2" marL="1371600" algn="l">
              <a:lnSpc>
                <a:spcPct val="100000"/>
              </a:lnSpc>
              <a:spcBef>
                <a:spcPts val="0"/>
              </a:spcBef>
              <a:spcAft>
                <a:spcPts val="0"/>
              </a:spcAft>
              <a:buSzPts val="800"/>
              <a:buNone/>
              <a:defRPr/>
            </a:lvl3pPr>
            <a:lvl4pPr indent="-228600" lvl="3" marL="1828800" algn="l">
              <a:lnSpc>
                <a:spcPct val="100000"/>
              </a:lnSpc>
              <a:spcBef>
                <a:spcPts val="0"/>
              </a:spcBef>
              <a:spcAft>
                <a:spcPts val="0"/>
              </a:spcAft>
              <a:buSzPts val="800"/>
              <a:buNone/>
              <a:defRPr/>
            </a:lvl4pPr>
            <a:lvl5pPr indent="-228600" lvl="4" marL="2286000" algn="l">
              <a:lnSpc>
                <a:spcPct val="100000"/>
              </a:lnSpc>
              <a:spcBef>
                <a:spcPts val="0"/>
              </a:spcBef>
              <a:spcAft>
                <a:spcPts val="0"/>
              </a:spcAft>
              <a:buSzPts val="800"/>
              <a:buNone/>
              <a:defRPr/>
            </a:lvl5pPr>
            <a:lvl6pPr indent="-228600" lvl="5" marL="2743200" algn="l">
              <a:lnSpc>
                <a:spcPct val="100000"/>
              </a:lnSpc>
              <a:spcBef>
                <a:spcPts val="0"/>
              </a:spcBef>
              <a:spcAft>
                <a:spcPts val="0"/>
              </a:spcAft>
              <a:buSzPts val="800"/>
              <a:buNone/>
              <a:defRPr/>
            </a:lvl6pPr>
            <a:lvl7pPr indent="-228600" lvl="6" marL="3200400" algn="l">
              <a:lnSpc>
                <a:spcPct val="100000"/>
              </a:lnSpc>
              <a:spcBef>
                <a:spcPts val="0"/>
              </a:spcBef>
              <a:spcAft>
                <a:spcPts val="0"/>
              </a:spcAft>
              <a:buSzPts val="800"/>
              <a:buNone/>
              <a:defRPr/>
            </a:lvl7pPr>
            <a:lvl8pPr indent="-228600" lvl="7" marL="3657600" algn="l">
              <a:lnSpc>
                <a:spcPct val="100000"/>
              </a:lnSpc>
              <a:spcBef>
                <a:spcPts val="0"/>
              </a:spcBef>
              <a:spcAft>
                <a:spcPts val="0"/>
              </a:spcAft>
              <a:buSzPts val="800"/>
              <a:buNone/>
              <a:defRPr/>
            </a:lvl8pPr>
            <a:lvl9pPr indent="-228600" lvl="8" marL="4114800" algn="l">
              <a:lnSpc>
                <a:spcPct val="100000"/>
              </a:lnSpc>
              <a:spcBef>
                <a:spcPts val="0"/>
              </a:spcBef>
              <a:spcAft>
                <a:spcPts val="0"/>
              </a:spcAft>
              <a:buSzPts val="800"/>
              <a:buNone/>
              <a:defRPr/>
            </a:lvl9pPr>
          </a:lstStyle>
          <a:p/>
        </p:txBody>
      </p:sp>
      <p:sp>
        <p:nvSpPr>
          <p:cNvPr id="101" name="Google Shape;101;p34"/>
          <p:cNvSpPr txBox="1"/>
          <p:nvPr>
            <p:ph idx="12" type="sldNum"/>
          </p:nvPr>
        </p:nvSpPr>
        <p:spPr>
          <a:xfrm>
            <a:off x="11296610" y="6217622"/>
            <a:ext cx="731700" cy="1692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02" name="Shape 102"/>
        <p:cNvGrpSpPr/>
        <p:nvPr/>
      </p:nvGrpSpPr>
      <p:grpSpPr>
        <a:xfrm>
          <a:off x="0" y="0"/>
          <a:ext cx="0" cy="0"/>
          <a:chOff x="0" y="0"/>
          <a:chExt cx="0" cy="0"/>
        </a:xfrm>
      </p:grpSpPr>
      <p:sp>
        <p:nvSpPr>
          <p:cNvPr id="103" name="Google Shape;103;p40"/>
          <p:cNvSpPr txBox="1"/>
          <p:nvPr>
            <p:ph type="title"/>
          </p:nvPr>
        </p:nvSpPr>
        <p:spPr>
          <a:xfrm>
            <a:off x="627298" y="484389"/>
            <a:ext cx="9425117" cy="701203"/>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b="1" i="0" sz="4500">
                <a:solidFill>
                  <a:srgbClr val="464646"/>
                </a:solidFill>
                <a:latin typeface="Bebas Neue"/>
                <a:ea typeface="Bebas Neue"/>
                <a:cs typeface="Bebas Neue"/>
                <a:sym typeface="Bebas Neue"/>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04" name="Google Shape;104;p40"/>
          <p:cNvSpPr txBox="1"/>
          <p:nvPr>
            <p:ph idx="1" type="body"/>
          </p:nvPr>
        </p:nvSpPr>
        <p:spPr>
          <a:xfrm>
            <a:off x="2887240" y="1511337"/>
            <a:ext cx="8287171" cy="228629"/>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800"/>
              <a:buNone/>
              <a:defRPr b="0" i="0" sz="1500">
                <a:solidFill>
                  <a:srgbClr val="464646"/>
                </a:solidFill>
                <a:latin typeface="Roboto"/>
                <a:ea typeface="Roboto"/>
                <a:cs typeface="Roboto"/>
                <a:sym typeface="Roboto"/>
              </a:defRPr>
            </a:lvl1pPr>
            <a:lvl2pPr indent="-228600" lvl="1" marL="914400" algn="l">
              <a:lnSpc>
                <a:spcPct val="100000"/>
              </a:lnSpc>
              <a:spcBef>
                <a:spcPts val="0"/>
              </a:spcBef>
              <a:spcAft>
                <a:spcPts val="0"/>
              </a:spcAft>
              <a:buSzPts val="800"/>
              <a:buNone/>
              <a:defRPr/>
            </a:lvl2pPr>
            <a:lvl3pPr indent="-228600" lvl="2" marL="1371600" algn="l">
              <a:lnSpc>
                <a:spcPct val="100000"/>
              </a:lnSpc>
              <a:spcBef>
                <a:spcPts val="0"/>
              </a:spcBef>
              <a:spcAft>
                <a:spcPts val="0"/>
              </a:spcAft>
              <a:buSzPts val="800"/>
              <a:buNone/>
              <a:defRPr/>
            </a:lvl3pPr>
            <a:lvl4pPr indent="-228600" lvl="3" marL="1828800" algn="l">
              <a:lnSpc>
                <a:spcPct val="100000"/>
              </a:lnSpc>
              <a:spcBef>
                <a:spcPts val="0"/>
              </a:spcBef>
              <a:spcAft>
                <a:spcPts val="0"/>
              </a:spcAft>
              <a:buSzPts val="800"/>
              <a:buNone/>
              <a:defRPr/>
            </a:lvl4pPr>
            <a:lvl5pPr indent="-228600" lvl="4" marL="2286000" algn="l">
              <a:lnSpc>
                <a:spcPct val="100000"/>
              </a:lnSpc>
              <a:spcBef>
                <a:spcPts val="0"/>
              </a:spcBef>
              <a:spcAft>
                <a:spcPts val="0"/>
              </a:spcAft>
              <a:buSzPts val="800"/>
              <a:buNone/>
              <a:defRPr/>
            </a:lvl5pPr>
            <a:lvl6pPr indent="-228600" lvl="5" marL="2743200" algn="l">
              <a:lnSpc>
                <a:spcPct val="100000"/>
              </a:lnSpc>
              <a:spcBef>
                <a:spcPts val="0"/>
              </a:spcBef>
              <a:spcAft>
                <a:spcPts val="0"/>
              </a:spcAft>
              <a:buSzPts val="800"/>
              <a:buNone/>
              <a:defRPr/>
            </a:lvl6pPr>
            <a:lvl7pPr indent="-228600" lvl="6" marL="3200400" algn="l">
              <a:lnSpc>
                <a:spcPct val="100000"/>
              </a:lnSpc>
              <a:spcBef>
                <a:spcPts val="0"/>
              </a:spcBef>
              <a:spcAft>
                <a:spcPts val="0"/>
              </a:spcAft>
              <a:buSzPts val="800"/>
              <a:buNone/>
              <a:defRPr/>
            </a:lvl7pPr>
            <a:lvl8pPr indent="-228600" lvl="7" marL="3657600" algn="l">
              <a:lnSpc>
                <a:spcPct val="100000"/>
              </a:lnSpc>
              <a:spcBef>
                <a:spcPts val="0"/>
              </a:spcBef>
              <a:spcAft>
                <a:spcPts val="0"/>
              </a:spcAft>
              <a:buSzPts val="800"/>
              <a:buNone/>
              <a:defRPr/>
            </a:lvl8pPr>
            <a:lvl9pPr indent="-228600" lvl="8" marL="4114800" algn="l">
              <a:lnSpc>
                <a:spcPct val="100000"/>
              </a:lnSpc>
              <a:spcBef>
                <a:spcPts val="0"/>
              </a:spcBef>
              <a:spcAft>
                <a:spcPts val="0"/>
              </a:spcAft>
              <a:buSzPts val="800"/>
              <a:buNone/>
              <a:defRPr/>
            </a:lvl9pPr>
          </a:lstStyle>
          <a:p/>
        </p:txBody>
      </p:sp>
      <p:sp>
        <p:nvSpPr>
          <p:cNvPr id="105" name="Google Shape;105;p40"/>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06" name="Google Shape;106;p40"/>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07" name="Google Shape;107;p40"/>
          <p:cNvSpPr txBox="1"/>
          <p:nvPr>
            <p:ph idx="12" type="sldNum"/>
          </p:nvPr>
        </p:nvSpPr>
        <p:spPr>
          <a:xfrm>
            <a:off x="8778241" y="6377940"/>
            <a:ext cx="2804160" cy="3429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108" name="Shape 108"/>
        <p:cNvGrpSpPr/>
        <p:nvPr/>
      </p:nvGrpSpPr>
      <p:grpSpPr>
        <a:xfrm>
          <a:off x="0" y="0"/>
          <a:ext cx="0" cy="0"/>
          <a:chOff x="0" y="0"/>
          <a:chExt cx="0" cy="0"/>
        </a:xfrm>
      </p:grpSpPr>
      <p:sp>
        <p:nvSpPr>
          <p:cNvPr id="109" name="Google Shape;109;p41"/>
          <p:cNvSpPr txBox="1"/>
          <p:nvPr>
            <p:ph type="title"/>
          </p:nvPr>
        </p:nvSpPr>
        <p:spPr>
          <a:xfrm>
            <a:off x="627298" y="484389"/>
            <a:ext cx="9425117" cy="701203"/>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b="1" i="0" sz="4500">
                <a:solidFill>
                  <a:srgbClr val="464646"/>
                </a:solidFill>
                <a:latin typeface="Bebas Neue"/>
                <a:ea typeface="Bebas Neue"/>
                <a:cs typeface="Bebas Neue"/>
                <a:sym typeface="Bebas Neue"/>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10" name="Google Shape;110;p41"/>
          <p:cNvSpPr txBox="1"/>
          <p:nvPr>
            <p:ph idx="1" type="body"/>
          </p:nvPr>
        </p:nvSpPr>
        <p:spPr>
          <a:xfrm>
            <a:off x="609600" y="1577340"/>
            <a:ext cx="5303520" cy="228629"/>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800"/>
              <a:buNone/>
              <a:defRPr b="0" i="0">
                <a:latin typeface="Roboto"/>
                <a:ea typeface="Roboto"/>
                <a:cs typeface="Roboto"/>
                <a:sym typeface="Roboto"/>
              </a:defRPr>
            </a:lvl1pPr>
            <a:lvl2pPr indent="-228600" lvl="1" marL="914400" algn="l">
              <a:lnSpc>
                <a:spcPct val="100000"/>
              </a:lnSpc>
              <a:spcBef>
                <a:spcPts val="0"/>
              </a:spcBef>
              <a:spcAft>
                <a:spcPts val="0"/>
              </a:spcAft>
              <a:buSzPts val="800"/>
              <a:buNone/>
              <a:defRPr/>
            </a:lvl2pPr>
            <a:lvl3pPr indent="-228600" lvl="2" marL="1371600" algn="l">
              <a:lnSpc>
                <a:spcPct val="100000"/>
              </a:lnSpc>
              <a:spcBef>
                <a:spcPts val="0"/>
              </a:spcBef>
              <a:spcAft>
                <a:spcPts val="0"/>
              </a:spcAft>
              <a:buSzPts val="800"/>
              <a:buNone/>
              <a:defRPr/>
            </a:lvl3pPr>
            <a:lvl4pPr indent="-228600" lvl="3" marL="1828800" algn="l">
              <a:lnSpc>
                <a:spcPct val="100000"/>
              </a:lnSpc>
              <a:spcBef>
                <a:spcPts val="0"/>
              </a:spcBef>
              <a:spcAft>
                <a:spcPts val="0"/>
              </a:spcAft>
              <a:buSzPts val="800"/>
              <a:buNone/>
              <a:defRPr/>
            </a:lvl4pPr>
            <a:lvl5pPr indent="-228600" lvl="4" marL="2286000" algn="l">
              <a:lnSpc>
                <a:spcPct val="100000"/>
              </a:lnSpc>
              <a:spcBef>
                <a:spcPts val="0"/>
              </a:spcBef>
              <a:spcAft>
                <a:spcPts val="0"/>
              </a:spcAft>
              <a:buSzPts val="800"/>
              <a:buNone/>
              <a:defRPr/>
            </a:lvl5pPr>
            <a:lvl6pPr indent="-228600" lvl="5" marL="2743200" algn="l">
              <a:lnSpc>
                <a:spcPct val="100000"/>
              </a:lnSpc>
              <a:spcBef>
                <a:spcPts val="0"/>
              </a:spcBef>
              <a:spcAft>
                <a:spcPts val="0"/>
              </a:spcAft>
              <a:buSzPts val="800"/>
              <a:buNone/>
              <a:defRPr/>
            </a:lvl6pPr>
            <a:lvl7pPr indent="-228600" lvl="6" marL="3200400" algn="l">
              <a:lnSpc>
                <a:spcPct val="100000"/>
              </a:lnSpc>
              <a:spcBef>
                <a:spcPts val="0"/>
              </a:spcBef>
              <a:spcAft>
                <a:spcPts val="0"/>
              </a:spcAft>
              <a:buSzPts val="800"/>
              <a:buNone/>
              <a:defRPr/>
            </a:lvl7pPr>
            <a:lvl8pPr indent="-228600" lvl="7" marL="3657600" algn="l">
              <a:lnSpc>
                <a:spcPct val="100000"/>
              </a:lnSpc>
              <a:spcBef>
                <a:spcPts val="0"/>
              </a:spcBef>
              <a:spcAft>
                <a:spcPts val="0"/>
              </a:spcAft>
              <a:buSzPts val="800"/>
              <a:buNone/>
              <a:defRPr/>
            </a:lvl8pPr>
            <a:lvl9pPr indent="-228600" lvl="8" marL="4114800" algn="l">
              <a:lnSpc>
                <a:spcPct val="100000"/>
              </a:lnSpc>
              <a:spcBef>
                <a:spcPts val="0"/>
              </a:spcBef>
              <a:spcAft>
                <a:spcPts val="0"/>
              </a:spcAft>
              <a:buSzPts val="800"/>
              <a:buNone/>
              <a:defRPr/>
            </a:lvl9pPr>
          </a:lstStyle>
          <a:p/>
        </p:txBody>
      </p:sp>
      <p:sp>
        <p:nvSpPr>
          <p:cNvPr id="111" name="Google Shape;111;p41"/>
          <p:cNvSpPr txBox="1"/>
          <p:nvPr>
            <p:ph idx="2" type="body"/>
          </p:nvPr>
        </p:nvSpPr>
        <p:spPr>
          <a:xfrm>
            <a:off x="7237470" y="2014064"/>
            <a:ext cx="4255262" cy="4255734"/>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800"/>
              <a:buNone/>
              <a:defRPr b="1" i="0" sz="2400">
                <a:solidFill>
                  <a:srgbClr val="59BCC7"/>
                </a:solidFill>
                <a:latin typeface="Bebas Neue"/>
                <a:ea typeface="Bebas Neue"/>
                <a:cs typeface="Bebas Neue"/>
                <a:sym typeface="Bebas Neue"/>
              </a:defRPr>
            </a:lvl1pPr>
            <a:lvl2pPr indent="-228600" lvl="1" marL="914400" algn="l">
              <a:lnSpc>
                <a:spcPct val="100000"/>
              </a:lnSpc>
              <a:spcBef>
                <a:spcPts val="0"/>
              </a:spcBef>
              <a:spcAft>
                <a:spcPts val="0"/>
              </a:spcAft>
              <a:buSzPts val="800"/>
              <a:buNone/>
              <a:defRPr/>
            </a:lvl2pPr>
            <a:lvl3pPr indent="-228600" lvl="2" marL="1371600" algn="l">
              <a:lnSpc>
                <a:spcPct val="100000"/>
              </a:lnSpc>
              <a:spcBef>
                <a:spcPts val="0"/>
              </a:spcBef>
              <a:spcAft>
                <a:spcPts val="0"/>
              </a:spcAft>
              <a:buSzPts val="800"/>
              <a:buNone/>
              <a:defRPr/>
            </a:lvl3pPr>
            <a:lvl4pPr indent="-228600" lvl="3" marL="1828800" algn="l">
              <a:lnSpc>
                <a:spcPct val="100000"/>
              </a:lnSpc>
              <a:spcBef>
                <a:spcPts val="0"/>
              </a:spcBef>
              <a:spcAft>
                <a:spcPts val="0"/>
              </a:spcAft>
              <a:buSzPts val="800"/>
              <a:buNone/>
              <a:defRPr/>
            </a:lvl4pPr>
            <a:lvl5pPr indent="-228600" lvl="4" marL="2286000" algn="l">
              <a:lnSpc>
                <a:spcPct val="100000"/>
              </a:lnSpc>
              <a:spcBef>
                <a:spcPts val="0"/>
              </a:spcBef>
              <a:spcAft>
                <a:spcPts val="0"/>
              </a:spcAft>
              <a:buSzPts val="800"/>
              <a:buNone/>
              <a:defRPr/>
            </a:lvl5pPr>
            <a:lvl6pPr indent="-228600" lvl="5" marL="2743200" algn="l">
              <a:lnSpc>
                <a:spcPct val="100000"/>
              </a:lnSpc>
              <a:spcBef>
                <a:spcPts val="0"/>
              </a:spcBef>
              <a:spcAft>
                <a:spcPts val="0"/>
              </a:spcAft>
              <a:buSzPts val="800"/>
              <a:buNone/>
              <a:defRPr/>
            </a:lvl6pPr>
            <a:lvl7pPr indent="-228600" lvl="6" marL="3200400" algn="l">
              <a:lnSpc>
                <a:spcPct val="100000"/>
              </a:lnSpc>
              <a:spcBef>
                <a:spcPts val="0"/>
              </a:spcBef>
              <a:spcAft>
                <a:spcPts val="0"/>
              </a:spcAft>
              <a:buSzPts val="800"/>
              <a:buNone/>
              <a:defRPr/>
            </a:lvl7pPr>
            <a:lvl8pPr indent="-228600" lvl="7" marL="3657600" algn="l">
              <a:lnSpc>
                <a:spcPct val="100000"/>
              </a:lnSpc>
              <a:spcBef>
                <a:spcPts val="0"/>
              </a:spcBef>
              <a:spcAft>
                <a:spcPts val="0"/>
              </a:spcAft>
              <a:buSzPts val="800"/>
              <a:buNone/>
              <a:defRPr/>
            </a:lvl8pPr>
            <a:lvl9pPr indent="-228600" lvl="8" marL="4114800" algn="l">
              <a:lnSpc>
                <a:spcPct val="100000"/>
              </a:lnSpc>
              <a:spcBef>
                <a:spcPts val="0"/>
              </a:spcBef>
              <a:spcAft>
                <a:spcPts val="0"/>
              </a:spcAft>
              <a:buSzPts val="800"/>
              <a:buNone/>
              <a:defRPr/>
            </a:lvl9pPr>
          </a:lstStyle>
          <a:p/>
        </p:txBody>
      </p:sp>
      <p:sp>
        <p:nvSpPr>
          <p:cNvPr id="112" name="Google Shape;112;p41"/>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13" name="Google Shape;113;p41"/>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14" name="Google Shape;114;p41"/>
          <p:cNvSpPr txBox="1"/>
          <p:nvPr>
            <p:ph idx="12" type="sldNum"/>
          </p:nvPr>
        </p:nvSpPr>
        <p:spPr>
          <a:xfrm>
            <a:off x="8778241" y="6377940"/>
            <a:ext cx="2804160" cy="3429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showMasterSp="0">
  <p:cSld name="Title Only">
    <p:bg>
      <p:bgPr>
        <a:solidFill>
          <a:schemeClr val="lt1"/>
        </a:solidFill>
      </p:bgPr>
    </p:bg>
    <p:spTree>
      <p:nvGrpSpPr>
        <p:cNvPr id="115" name="Shape 115"/>
        <p:cNvGrpSpPr/>
        <p:nvPr/>
      </p:nvGrpSpPr>
      <p:grpSpPr>
        <a:xfrm>
          <a:off x="0" y="0"/>
          <a:ext cx="0" cy="0"/>
          <a:chOff x="0" y="0"/>
          <a:chExt cx="0" cy="0"/>
        </a:xfrm>
      </p:grpSpPr>
      <p:sp>
        <p:nvSpPr>
          <p:cNvPr id="116" name="Google Shape;116;p65"/>
          <p:cNvSpPr/>
          <p:nvPr/>
        </p:nvSpPr>
        <p:spPr>
          <a:xfrm>
            <a:off x="0" y="761940"/>
            <a:ext cx="12192000" cy="5333914"/>
          </a:xfrm>
          <a:custGeom>
            <a:rect b="b" l="l" r="r" t="t"/>
            <a:pathLst>
              <a:path extrusionOk="0" h="8796020" w="20104100">
                <a:moveTo>
                  <a:pt x="20104099" y="0"/>
                </a:moveTo>
                <a:lnTo>
                  <a:pt x="0" y="0"/>
                </a:lnTo>
                <a:lnTo>
                  <a:pt x="0" y="8795554"/>
                </a:lnTo>
                <a:lnTo>
                  <a:pt x="20104099" y="8795554"/>
                </a:lnTo>
                <a:lnTo>
                  <a:pt x="20104099" y="0"/>
                </a:lnTo>
                <a:close/>
              </a:path>
            </a:pathLst>
          </a:custGeom>
          <a:solidFill>
            <a:srgbClr val="345EAB"/>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17" name="Google Shape;117;p65"/>
          <p:cNvSpPr txBox="1"/>
          <p:nvPr>
            <p:ph type="title"/>
          </p:nvPr>
        </p:nvSpPr>
        <p:spPr>
          <a:xfrm>
            <a:off x="627298" y="484389"/>
            <a:ext cx="9425117" cy="701203"/>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b="1" i="0" sz="4500">
                <a:solidFill>
                  <a:srgbClr val="464646"/>
                </a:solidFill>
                <a:latin typeface="Bebas Neue"/>
                <a:ea typeface="Bebas Neue"/>
                <a:cs typeface="Bebas Neue"/>
                <a:sym typeface="Bebas Neue"/>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18" name="Google Shape;118;p65"/>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19" name="Google Shape;119;p65"/>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20" name="Google Shape;120;p65"/>
          <p:cNvSpPr txBox="1"/>
          <p:nvPr>
            <p:ph idx="12" type="sldNum"/>
          </p:nvPr>
        </p:nvSpPr>
        <p:spPr>
          <a:xfrm>
            <a:off x="8778241" y="6377940"/>
            <a:ext cx="2804160" cy="3429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121" name="Shape 121"/>
        <p:cNvGrpSpPr/>
        <p:nvPr/>
      </p:nvGrpSpPr>
      <p:grpSpPr>
        <a:xfrm>
          <a:off x="0" y="0"/>
          <a:ext cx="0" cy="0"/>
          <a:chOff x="0" y="0"/>
          <a:chExt cx="0" cy="0"/>
        </a:xfrm>
      </p:grpSpPr>
      <p:sp>
        <p:nvSpPr>
          <p:cNvPr id="122" name="Google Shape;122;p66"/>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23" name="Google Shape;123;p66"/>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24" name="Google Shape;124;p66"/>
          <p:cNvSpPr txBox="1"/>
          <p:nvPr>
            <p:ph idx="12" type="sldNum"/>
          </p:nvPr>
        </p:nvSpPr>
        <p:spPr>
          <a:xfrm>
            <a:off x="8778241" y="6377940"/>
            <a:ext cx="2804160" cy="3429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125" name="Shape 125"/>
        <p:cNvGrpSpPr/>
        <p:nvPr/>
      </p:nvGrpSpPr>
      <p:grpSpPr>
        <a:xfrm>
          <a:off x="0" y="0"/>
          <a:ext cx="0" cy="0"/>
          <a:chOff x="0" y="0"/>
          <a:chExt cx="0" cy="0"/>
        </a:xfrm>
      </p:grpSpPr>
      <p:sp>
        <p:nvSpPr>
          <p:cNvPr id="126" name="Google Shape;126;p67"/>
          <p:cNvSpPr txBox="1"/>
          <p:nvPr>
            <p:ph type="ctrTitle"/>
          </p:nvPr>
        </p:nvSpPr>
        <p:spPr>
          <a:xfrm>
            <a:off x="914400" y="2125980"/>
            <a:ext cx="10363201" cy="144018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b="1" i="0" sz="4500">
                <a:solidFill>
                  <a:srgbClr val="464646"/>
                </a:solidFill>
                <a:latin typeface="Bebas Neue"/>
                <a:ea typeface="Bebas Neue"/>
                <a:cs typeface="Bebas Neue"/>
                <a:sym typeface="Bebas Neue"/>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27" name="Google Shape;127;p67"/>
          <p:cNvSpPr txBox="1"/>
          <p:nvPr>
            <p:ph idx="1" type="subTitle"/>
          </p:nvPr>
        </p:nvSpPr>
        <p:spPr>
          <a:xfrm>
            <a:off x="1828800" y="3840480"/>
            <a:ext cx="8534400" cy="228629"/>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b="0" i="0" sz="1500">
                <a:solidFill>
                  <a:srgbClr val="464646"/>
                </a:solidFill>
                <a:latin typeface="Roboto"/>
                <a:ea typeface="Roboto"/>
                <a:cs typeface="Roboto"/>
                <a:sym typeface="Roboto"/>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28" name="Google Shape;128;p67"/>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29" name="Google Shape;129;p67"/>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800"/>
              <a:buNone/>
              <a:defRPr>
                <a:solidFill>
                  <a:srgbClr val="888888"/>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130" name="Google Shape;130;p67"/>
          <p:cNvSpPr txBox="1"/>
          <p:nvPr>
            <p:ph idx="12" type="sldNum"/>
          </p:nvPr>
        </p:nvSpPr>
        <p:spPr>
          <a:xfrm>
            <a:off x="8778241" y="6377940"/>
            <a:ext cx="2804160" cy="3429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9" name="Shape 19"/>
        <p:cNvGrpSpPr/>
        <p:nvPr/>
      </p:nvGrpSpPr>
      <p:grpSpPr>
        <a:xfrm>
          <a:off x="0" y="0"/>
          <a:ext cx="0" cy="0"/>
          <a:chOff x="0" y="0"/>
          <a:chExt cx="0" cy="0"/>
        </a:xfrm>
      </p:grpSpPr>
      <p:sp>
        <p:nvSpPr>
          <p:cNvPr id="20" name="Google Shape;20;p3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3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2" name="Google Shape;22;p3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31" name="Shape 131"/>
        <p:cNvGrpSpPr/>
        <p:nvPr/>
      </p:nvGrpSpPr>
      <p:grpSpPr>
        <a:xfrm>
          <a:off x="0" y="0"/>
          <a:ext cx="0" cy="0"/>
          <a:chOff x="0" y="0"/>
          <a:chExt cx="0" cy="0"/>
        </a:xfrm>
      </p:grpSpPr>
      <p:sp>
        <p:nvSpPr>
          <p:cNvPr id="132" name="Google Shape;132;p68"/>
          <p:cNvSpPr txBox="1"/>
          <p:nvPr/>
        </p:nvSpPr>
        <p:spPr>
          <a:xfrm>
            <a:off x="-9714" y="-9714"/>
            <a:ext cx="12239700" cy="894300"/>
          </a:xfrm>
          <a:prstGeom prst="rect">
            <a:avLst/>
          </a:prstGeom>
          <a:solidFill>
            <a:srgbClr val="4DACBF"/>
          </a:solidFill>
          <a:ln>
            <a:noFill/>
          </a:ln>
        </p:spPr>
        <p:txBody>
          <a:bodyPr anchorCtr="0" anchor="t"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3700"/>
              <a:buFont typeface="Arial"/>
              <a:buNone/>
            </a:pPr>
            <a:r>
              <a:t/>
            </a:r>
            <a:endParaRPr b="0" i="0" sz="3700" u="none" cap="none" strike="noStrike">
              <a:solidFill>
                <a:srgbClr val="FFFFFF"/>
              </a:solidFill>
              <a:latin typeface="Poppins"/>
              <a:ea typeface="Poppins"/>
              <a:cs typeface="Poppins"/>
              <a:sym typeface="Poppins"/>
            </a:endParaRPr>
          </a:p>
        </p:txBody>
      </p:sp>
      <p:pic>
        <p:nvPicPr>
          <p:cNvPr id="133" name="Google Shape;133;p68"/>
          <p:cNvPicPr preferRelativeResize="0"/>
          <p:nvPr/>
        </p:nvPicPr>
        <p:blipFill rotWithShape="1">
          <a:blip r:embed="rId2">
            <a:alphaModFix/>
          </a:blip>
          <a:srcRect b="0" l="0" r="0" t="0"/>
          <a:stretch/>
        </p:blipFill>
        <p:spPr>
          <a:xfrm>
            <a:off x="10537900" y="6482133"/>
            <a:ext cx="1511699" cy="338700"/>
          </a:xfrm>
          <a:prstGeom prst="rect">
            <a:avLst/>
          </a:prstGeom>
          <a:noFill/>
          <a:ln>
            <a:noFill/>
          </a:ln>
        </p:spPr>
      </p:pic>
      <p:sp>
        <p:nvSpPr>
          <p:cNvPr id="134" name="Google Shape;134;p68"/>
          <p:cNvSpPr txBox="1"/>
          <p:nvPr>
            <p:ph type="title"/>
          </p:nvPr>
        </p:nvSpPr>
        <p:spPr>
          <a:xfrm>
            <a:off x="2363800" y="39433"/>
            <a:ext cx="7464300" cy="584100"/>
          </a:xfrm>
          <a:prstGeom prst="rect">
            <a:avLst/>
          </a:prstGeom>
          <a:noFill/>
          <a:ln>
            <a:noFill/>
          </a:ln>
        </p:spPr>
        <p:txBody>
          <a:bodyPr anchorCtr="0" anchor="t" bIns="0" lIns="0" spcFirstLastPara="1" rIns="0" wrap="square" tIns="0">
            <a:spAutoFit/>
          </a:bodyPr>
          <a:lstStyle>
            <a:lvl1pPr lvl="0" algn="ctr">
              <a:lnSpc>
                <a:spcPct val="100000"/>
              </a:lnSpc>
              <a:spcBef>
                <a:spcPts val="0"/>
              </a:spcBef>
              <a:spcAft>
                <a:spcPts val="0"/>
              </a:spcAft>
              <a:buClr>
                <a:srgbClr val="FFFFFF"/>
              </a:buClr>
              <a:buSzPts val="800"/>
              <a:buNone/>
              <a:defRPr b="0">
                <a:solidFill>
                  <a:srgbClr val="FFFFFF"/>
                </a:solidFill>
              </a:defRPr>
            </a:lvl1pPr>
            <a:lvl2pPr lvl="1" algn="ctr">
              <a:lnSpc>
                <a:spcPct val="100000"/>
              </a:lnSpc>
              <a:spcBef>
                <a:spcPts val="0"/>
              </a:spcBef>
              <a:spcAft>
                <a:spcPts val="0"/>
              </a:spcAft>
              <a:buSzPts val="800"/>
              <a:buNone/>
              <a:defRPr/>
            </a:lvl2pPr>
            <a:lvl3pPr lvl="2" algn="ctr">
              <a:lnSpc>
                <a:spcPct val="100000"/>
              </a:lnSpc>
              <a:spcBef>
                <a:spcPts val="0"/>
              </a:spcBef>
              <a:spcAft>
                <a:spcPts val="0"/>
              </a:spcAft>
              <a:buSzPts val="800"/>
              <a:buNone/>
              <a:defRPr/>
            </a:lvl3pPr>
            <a:lvl4pPr lvl="3" algn="ctr">
              <a:lnSpc>
                <a:spcPct val="100000"/>
              </a:lnSpc>
              <a:spcBef>
                <a:spcPts val="0"/>
              </a:spcBef>
              <a:spcAft>
                <a:spcPts val="0"/>
              </a:spcAft>
              <a:buSzPts val="800"/>
              <a:buNone/>
              <a:defRPr/>
            </a:lvl4pPr>
            <a:lvl5pPr lvl="4" algn="ctr">
              <a:lnSpc>
                <a:spcPct val="100000"/>
              </a:lnSpc>
              <a:spcBef>
                <a:spcPts val="0"/>
              </a:spcBef>
              <a:spcAft>
                <a:spcPts val="0"/>
              </a:spcAft>
              <a:buSzPts val="800"/>
              <a:buNone/>
              <a:defRPr/>
            </a:lvl5pPr>
            <a:lvl6pPr lvl="5" algn="ctr">
              <a:lnSpc>
                <a:spcPct val="100000"/>
              </a:lnSpc>
              <a:spcBef>
                <a:spcPts val="0"/>
              </a:spcBef>
              <a:spcAft>
                <a:spcPts val="0"/>
              </a:spcAft>
              <a:buSzPts val="800"/>
              <a:buNone/>
              <a:defRPr/>
            </a:lvl6pPr>
            <a:lvl7pPr lvl="6" algn="ctr">
              <a:lnSpc>
                <a:spcPct val="100000"/>
              </a:lnSpc>
              <a:spcBef>
                <a:spcPts val="0"/>
              </a:spcBef>
              <a:spcAft>
                <a:spcPts val="0"/>
              </a:spcAft>
              <a:buSzPts val="800"/>
              <a:buNone/>
              <a:defRPr/>
            </a:lvl7pPr>
            <a:lvl8pPr lvl="7" algn="ctr">
              <a:lnSpc>
                <a:spcPct val="100000"/>
              </a:lnSpc>
              <a:spcBef>
                <a:spcPts val="0"/>
              </a:spcBef>
              <a:spcAft>
                <a:spcPts val="0"/>
              </a:spcAft>
              <a:buSzPts val="800"/>
              <a:buNone/>
              <a:defRPr/>
            </a:lvl8pPr>
            <a:lvl9pPr lvl="8" algn="ctr">
              <a:lnSpc>
                <a:spcPct val="100000"/>
              </a:lnSpc>
              <a:spcBef>
                <a:spcPts val="0"/>
              </a:spcBef>
              <a:spcAft>
                <a:spcPts val="0"/>
              </a:spcAft>
              <a:buSzPts val="800"/>
              <a:buNone/>
              <a:defRPr/>
            </a:lvl9pPr>
          </a:lstStyle>
          <a:p/>
        </p:txBody>
      </p:sp>
      <p:sp>
        <p:nvSpPr>
          <p:cNvPr id="135" name="Google Shape;135;p68"/>
          <p:cNvSpPr txBox="1"/>
          <p:nvPr>
            <p:ph idx="1" type="body"/>
          </p:nvPr>
        </p:nvSpPr>
        <p:spPr>
          <a:xfrm>
            <a:off x="505133" y="1170433"/>
            <a:ext cx="11374800" cy="5148300"/>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800"/>
              <a:buNone/>
              <a:defRPr/>
            </a:lvl1pPr>
            <a:lvl2pPr indent="-228600" lvl="1" marL="914400" algn="l">
              <a:lnSpc>
                <a:spcPct val="100000"/>
              </a:lnSpc>
              <a:spcBef>
                <a:spcPts val="0"/>
              </a:spcBef>
              <a:spcAft>
                <a:spcPts val="0"/>
              </a:spcAft>
              <a:buSzPts val="800"/>
              <a:buNone/>
              <a:defRPr/>
            </a:lvl2pPr>
            <a:lvl3pPr indent="-228600" lvl="2" marL="1371600" algn="l">
              <a:lnSpc>
                <a:spcPct val="100000"/>
              </a:lnSpc>
              <a:spcBef>
                <a:spcPts val="0"/>
              </a:spcBef>
              <a:spcAft>
                <a:spcPts val="0"/>
              </a:spcAft>
              <a:buSzPts val="800"/>
              <a:buNone/>
              <a:defRPr/>
            </a:lvl3pPr>
            <a:lvl4pPr indent="-228600" lvl="3" marL="1828800" algn="l">
              <a:lnSpc>
                <a:spcPct val="100000"/>
              </a:lnSpc>
              <a:spcBef>
                <a:spcPts val="0"/>
              </a:spcBef>
              <a:spcAft>
                <a:spcPts val="0"/>
              </a:spcAft>
              <a:buSzPts val="800"/>
              <a:buNone/>
              <a:defRPr/>
            </a:lvl4pPr>
            <a:lvl5pPr indent="-228600" lvl="4" marL="2286000" algn="l">
              <a:lnSpc>
                <a:spcPct val="100000"/>
              </a:lnSpc>
              <a:spcBef>
                <a:spcPts val="0"/>
              </a:spcBef>
              <a:spcAft>
                <a:spcPts val="0"/>
              </a:spcAft>
              <a:buSzPts val="800"/>
              <a:buNone/>
              <a:defRPr/>
            </a:lvl5pPr>
            <a:lvl6pPr indent="-228600" lvl="5" marL="2743200" algn="l">
              <a:lnSpc>
                <a:spcPct val="100000"/>
              </a:lnSpc>
              <a:spcBef>
                <a:spcPts val="0"/>
              </a:spcBef>
              <a:spcAft>
                <a:spcPts val="0"/>
              </a:spcAft>
              <a:buSzPts val="800"/>
              <a:buNone/>
              <a:defRPr/>
            </a:lvl6pPr>
            <a:lvl7pPr indent="-228600" lvl="6" marL="3200400" algn="l">
              <a:lnSpc>
                <a:spcPct val="100000"/>
              </a:lnSpc>
              <a:spcBef>
                <a:spcPts val="0"/>
              </a:spcBef>
              <a:spcAft>
                <a:spcPts val="0"/>
              </a:spcAft>
              <a:buSzPts val="800"/>
              <a:buNone/>
              <a:defRPr/>
            </a:lvl7pPr>
            <a:lvl8pPr indent="-228600" lvl="7" marL="3657600" algn="l">
              <a:lnSpc>
                <a:spcPct val="100000"/>
              </a:lnSpc>
              <a:spcBef>
                <a:spcPts val="0"/>
              </a:spcBef>
              <a:spcAft>
                <a:spcPts val="0"/>
              </a:spcAft>
              <a:buSzPts val="800"/>
              <a:buNone/>
              <a:defRPr/>
            </a:lvl8pPr>
            <a:lvl9pPr indent="-228600" lvl="8" marL="4114800" algn="l">
              <a:lnSpc>
                <a:spcPct val="100000"/>
              </a:lnSpc>
              <a:spcBef>
                <a:spcPts val="0"/>
              </a:spcBef>
              <a:spcAft>
                <a:spcPts val="0"/>
              </a:spcAft>
              <a:buSzPts val="8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42" name="Shape 142"/>
        <p:cNvGrpSpPr/>
        <p:nvPr/>
      </p:nvGrpSpPr>
      <p:grpSpPr>
        <a:xfrm>
          <a:off x="0" y="0"/>
          <a:ext cx="0" cy="0"/>
          <a:chOff x="0" y="0"/>
          <a:chExt cx="0" cy="0"/>
        </a:xfrm>
      </p:grpSpPr>
      <p:sp>
        <p:nvSpPr>
          <p:cNvPr id="143" name="Google Shape;143;p36"/>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4" name="Google Shape;144;p36"/>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5" name="Google Shape;145;p36"/>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6" name="Google Shape;146;p36"/>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7" name="Google Shape;147;p36"/>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p:cSld name="Section Divider">
    <p:spTree>
      <p:nvGrpSpPr>
        <p:cNvPr id="148" name="Shape 148"/>
        <p:cNvGrpSpPr/>
        <p:nvPr/>
      </p:nvGrpSpPr>
      <p:grpSpPr>
        <a:xfrm>
          <a:off x="0" y="0"/>
          <a:ext cx="0" cy="0"/>
          <a:chOff x="0" y="0"/>
          <a:chExt cx="0" cy="0"/>
        </a:xfrm>
      </p:grpSpPr>
      <p:sp>
        <p:nvSpPr>
          <p:cNvPr id="149" name="Google Shape;149;p69"/>
          <p:cNvSpPr/>
          <p:nvPr/>
        </p:nvSpPr>
        <p:spPr>
          <a:xfrm>
            <a:off x="0" y="914400"/>
            <a:ext cx="12192000" cy="48714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50" name="Google Shape;150;p69"/>
          <p:cNvSpPr txBox="1"/>
          <p:nvPr>
            <p:ph type="title"/>
          </p:nvPr>
        </p:nvSpPr>
        <p:spPr>
          <a:xfrm>
            <a:off x="892935" y="4225159"/>
            <a:ext cx="6304800" cy="667800"/>
          </a:xfrm>
          <a:prstGeom prst="rect">
            <a:avLst/>
          </a:prstGeom>
          <a:noFill/>
          <a:ln>
            <a:noFill/>
          </a:ln>
        </p:spPr>
        <p:txBody>
          <a:bodyPr anchorCtr="0" anchor="ctr" bIns="45700" lIns="91425" spcFirstLastPara="1" rIns="91425" wrap="square" tIns="45700">
            <a:sp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Background pattern&#10;&#10;Description automatically generated" id="151" name="Google Shape;151;p69"/>
          <p:cNvPicPr preferRelativeResize="0"/>
          <p:nvPr/>
        </p:nvPicPr>
        <p:blipFill rotWithShape="1">
          <a:blip r:embed="rId2">
            <a:alphaModFix/>
          </a:blip>
          <a:srcRect b="0" l="0" r="0" t="0"/>
          <a:stretch/>
        </p:blipFill>
        <p:spPr>
          <a:xfrm rot="5400000">
            <a:off x="8165098" y="938504"/>
            <a:ext cx="3939907" cy="2160437"/>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2" name="Shape 152"/>
        <p:cNvGrpSpPr/>
        <p:nvPr/>
      </p:nvGrpSpPr>
      <p:grpSpPr>
        <a:xfrm>
          <a:off x="0" y="0"/>
          <a:ext cx="0" cy="0"/>
          <a:chOff x="0" y="0"/>
          <a:chExt cx="0" cy="0"/>
        </a:xfrm>
      </p:grpSpPr>
      <p:sp>
        <p:nvSpPr>
          <p:cNvPr id="153" name="Google Shape;153;p70"/>
          <p:cNvSpPr txBox="1"/>
          <p:nvPr>
            <p:ph type="ctrTitle"/>
          </p:nvPr>
        </p:nvSpPr>
        <p:spPr>
          <a:xfrm>
            <a:off x="1524000" y="1122363"/>
            <a:ext cx="9144000" cy="23877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4" name="Google Shape;154;p70"/>
          <p:cNvSpPr txBox="1"/>
          <p:nvPr>
            <p:ph idx="1" type="subTitle"/>
          </p:nvPr>
        </p:nvSpPr>
        <p:spPr>
          <a:xfrm>
            <a:off x="1524000" y="3602038"/>
            <a:ext cx="9144000" cy="16557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55" name="Google Shape;155;p70"/>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6" name="Google Shape;156;p70"/>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7" name="Google Shape;157;p70"/>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8" name="Shape 158"/>
        <p:cNvGrpSpPr/>
        <p:nvPr/>
      </p:nvGrpSpPr>
      <p:grpSpPr>
        <a:xfrm>
          <a:off x="0" y="0"/>
          <a:ext cx="0" cy="0"/>
          <a:chOff x="0" y="0"/>
          <a:chExt cx="0" cy="0"/>
        </a:xfrm>
      </p:grpSpPr>
      <p:sp>
        <p:nvSpPr>
          <p:cNvPr id="159" name="Google Shape;159;p71"/>
          <p:cNvSpPr txBox="1"/>
          <p:nvPr>
            <p:ph type="title"/>
          </p:nvPr>
        </p:nvSpPr>
        <p:spPr>
          <a:xfrm>
            <a:off x="831850" y="1709738"/>
            <a:ext cx="10515600" cy="28527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0" name="Google Shape;160;p71"/>
          <p:cNvSpPr txBox="1"/>
          <p:nvPr>
            <p:ph idx="1" type="body"/>
          </p:nvPr>
        </p:nvSpPr>
        <p:spPr>
          <a:xfrm>
            <a:off x="831850" y="4589463"/>
            <a:ext cx="10515600" cy="15003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161" name="Google Shape;161;p71"/>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2" name="Google Shape;162;p71"/>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3" name="Google Shape;163;p71"/>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64" name="Shape 164"/>
        <p:cNvGrpSpPr/>
        <p:nvPr/>
      </p:nvGrpSpPr>
      <p:grpSpPr>
        <a:xfrm>
          <a:off x="0" y="0"/>
          <a:ext cx="0" cy="0"/>
          <a:chOff x="0" y="0"/>
          <a:chExt cx="0" cy="0"/>
        </a:xfrm>
      </p:grpSpPr>
      <p:sp>
        <p:nvSpPr>
          <p:cNvPr id="165" name="Google Shape;165;p72"/>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6" name="Google Shape;166;p72"/>
          <p:cNvSpPr txBox="1"/>
          <p:nvPr>
            <p:ph idx="1" type="body"/>
          </p:nvPr>
        </p:nvSpPr>
        <p:spPr>
          <a:xfrm>
            <a:off x="838200" y="1825625"/>
            <a:ext cx="5181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7" name="Google Shape;167;p72"/>
          <p:cNvSpPr txBox="1"/>
          <p:nvPr>
            <p:ph idx="2" type="body"/>
          </p:nvPr>
        </p:nvSpPr>
        <p:spPr>
          <a:xfrm>
            <a:off x="6172200" y="1825625"/>
            <a:ext cx="5181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8" name="Google Shape;168;p72"/>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9" name="Google Shape;169;p72"/>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0" name="Google Shape;170;p72"/>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71" name="Shape 171"/>
        <p:cNvGrpSpPr/>
        <p:nvPr/>
      </p:nvGrpSpPr>
      <p:grpSpPr>
        <a:xfrm>
          <a:off x="0" y="0"/>
          <a:ext cx="0" cy="0"/>
          <a:chOff x="0" y="0"/>
          <a:chExt cx="0" cy="0"/>
        </a:xfrm>
      </p:grpSpPr>
      <p:sp>
        <p:nvSpPr>
          <p:cNvPr id="172" name="Google Shape;172;p73"/>
          <p:cNvSpPr txBox="1"/>
          <p:nvPr>
            <p:ph type="title"/>
          </p:nvPr>
        </p:nvSpPr>
        <p:spPr>
          <a:xfrm>
            <a:off x="839788"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3" name="Google Shape;173;p73"/>
          <p:cNvSpPr txBox="1"/>
          <p:nvPr>
            <p:ph idx="1" type="body"/>
          </p:nvPr>
        </p:nvSpPr>
        <p:spPr>
          <a:xfrm>
            <a:off x="839788" y="1681163"/>
            <a:ext cx="5157900" cy="8238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74" name="Google Shape;174;p73"/>
          <p:cNvSpPr txBox="1"/>
          <p:nvPr>
            <p:ph idx="2" type="body"/>
          </p:nvPr>
        </p:nvSpPr>
        <p:spPr>
          <a:xfrm>
            <a:off x="839788" y="2505075"/>
            <a:ext cx="5157900" cy="3684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5" name="Google Shape;175;p73"/>
          <p:cNvSpPr txBox="1"/>
          <p:nvPr>
            <p:ph idx="3" type="body"/>
          </p:nvPr>
        </p:nvSpPr>
        <p:spPr>
          <a:xfrm>
            <a:off x="6172200" y="1681163"/>
            <a:ext cx="5183100" cy="8238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76" name="Google Shape;176;p73"/>
          <p:cNvSpPr txBox="1"/>
          <p:nvPr>
            <p:ph idx="4" type="body"/>
          </p:nvPr>
        </p:nvSpPr>
        <p:spPr>
          <a:xfrm>
            <a:off x="6172200" y="2505075"/>
            <a:ext cx="5183100" cy="3684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7" name="Google Shape;177;p73"/>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8" name="Google Shape;178;p73"/>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9" name="Google Shape;179;p73"/>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80" name="Shape 180"/>
        <p:cNvGrpSpPr/>
        <p:nvPr/>
      </p:nvGrpSpPr>
      <p:grpSpPr>
        <a:xfrm>
          <a:off x="0" y="0"/>
          <a:ext cx="0" cy="0"/>
          <a:chOff x="0" y="0"/>
          <a:chExt cx="0" cy="0"/>
        </a:xfrm>
      </p:grpSpPr>
      <p:sp>
        <p:nvSpPr>
          <p:cNvPr id="181" name="Google Shape;181;p74"/>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2" name="Google Shape;182;p74"/>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3" name="Google Shape;183;p74"/>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4" name="Google Shape;184;p74"/>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5" name="Shape 185"/>
        <p:cNvGrpSpPr/>
        <p:nvPr/>
      </p:nvGrpSpPr>
      <p:grpSpPr>
        <a:xfrm>
          <a:off x="0" y="0"/>
          <a:ext cx="0" cy="0"/>
          <a:chOff x="0" y="0"/>
          <a:chExt cx="0" cy="0"/>
        </a:xfrm>
      </p:grpSpPr>
      <p:sp>
        <p:nvSpPr>
          <p:cNvPr id="186" name="Google Shape;186;p75"/>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7" name="Google Shape;187;p75"/>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8" name="Google Shape;188;p75"/>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89" name="Shape 189"/>
        <p:cNvGrpSpPr/>
        <p:nvPr/>
      </p:nvGrpSpPr>
      <p:grpSpPr>
        <a:xfrm>
          <a:off x="0" y="0"/>
          <a:ext cx="0" cy="0"/>
          <a:chOff x="0" y="0"/>
          <a:chExt cx="0" cy="0"/>
        </a:xfrm>
      </p:grpSpPr>
      <p:sp>
        <p:nvSpPr>
          <p:cNvPr id="190" name="Google Shape;190;p76"/>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1" name="Google Shape;191;p76"/>
          <p:cNvSpPr txBox="1"/>
          <p:nvPr>
            <p:ph idx="1" type="body"/>
          </p:nvPr>
        </p:nvSpPr>
        <p:spPr>
          <a:xfrm>
            <a:off x="5183188" y="987425"/>
            <a:ext cx="6172200" cy="487350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192" name="Google Shape;192;p76"/>
          <p:cNvSpPr txBox="1"/>
          <p:nvPr>
            <p:ph idx="2" type="body"/>
          </p:nvPr>
        </p:nvSpPr>
        <p:spPr>
          <a:xfrm>
            <a:off x="839788" y="2057400"/>
            <a:ext cx="3932100" cy="38115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93" name="Google Shape;193;p76"/>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4" name="Google Shape;194;p76"/>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5" name="Google Shape;195;p76"/>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p:cSld name="Section Divider">
    <p:spTree>
      <p:nvGrpSpPr>
        <p:cNvPr id="25" name="Shape 25"/>
        <p:cNvGrpSpPr/>
        <p:nvPr/>
      </p:nvGrpSpPr>
      <p:grpSpPr>
        <a:xfrm>
          <a:off x="0" y="0"/>
          <a:ext cx="0" cy="0"/>
          <a:chOff x="0" y="0"/>
          <a:chExt cx="0" cy="0"/>
        </a:xfrm>
      </p:grpSpPr>
      <p:sp>
        <p:nvSpPr>
          <p:cNvPr id="26" name="Google Shape;26;p42"/>
          <p:cNvSpPr/>
          <p:nvPr/>
        </p:nvSpPr>
        <p:spPr>
          <a:xfrm>
            <a:off x="0" y="914400"/>
            <a:ext cx="12192000" cy="48714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7" name="Google Shape;27;p42"/>
          <p:cNvSpPr txBox="1"/>
          <p:nvPr>
            <p:ph type="title"/>
          </p:nvPr>
        </p:nvSpPr>
        <p:spPr>
          <a:xfrm>
            <a:off x="892935" y="4225159"/>
            <a:ext cx="6304800" cy="667800"/>
          </a:xfrm>
          <a:prstGeom prst="rect">
            <a:avLst/>
          </a:prstGeom>
          <a:noFill/>
          <a:ln>
            <a:noFill/>
          </a:ln>
        </p:spPr>
        <p:txBody>
          <a:bodyPr anchorCtr="0" anchor="ctr" bIns="45700" lIns="91425" spcFirstLastPara="1" rIns="91425" wrap="square" tIns="45700">
            <a:sp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Background pattern&#10;&#10;Description automatically generated" id="28" name="Google Shape;28;p42"/>
          <p:cNvPicPr preferRelativeResize="0"/>
          <p:nvPr/>
        </p:nvPicPr>
        <p:blipFill rotWithShape="1">
          <a:blip r:embed="rId2">
            <a:alphaModFix/>
          </a:blip>
          <a:srcRect b="0" l="0" r="0" t="0"/>
          <a:stretch/>
        </p:blipFill>
        <p:spPr>
          <a:xfrm rot="5400000">
            <a:off x="8165098" y="938504"/>
            <a:ext cx="3939907" cy="2160437"/>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96" name="Shape 196"/>
        <p:cNvGrpSpPr/>
        <p:nvPr/>
      </p:nvGrpSpPr>
      <p:grpSpPr>
        <a:xfrm>
          <a:off x="0" y="0"/>
          <a:ext cx="0" cy="0"/>
          <a:chOff x="0" y="0"/>
          <a:chExt cx="0" cy="0"/>
        </a:xfrm>
      </p:grpSpPr>
      <p:sp>
        <p:nvSpPr>
          <p:cNvPr id="197" name="Google Shape;197;p77"/>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8" name="Google Shape;198;p77"/>
          <p:cNvSpPr/>
          <p:nvPr>
            <p:ph idx="2" type="pic"/>
          </p:nvPr>
        </p:nvSpPr>
        <p:spPr>
          <a:xfrm>
            <a:off x="5183188" y="987425"/>
            <a:ext cx="6172200" cy="4873500"/>
          </a:xfrm>
          <a:prstGeom prst="rect">
            <a:avLst/>
          </a:prstGeom>
          <a:noFill/>
          <a:ln>
            <a:noFill/>
          </a:ln>
        </p:spPr>
      </p:sp>
      <p:sp>
        <p:nvSpPr>
          <p:cNvPr id="199" name="Google Shape;199;p77"/>
          <p:cNvSpPr txBox="1"/>
          <p:nvPr>
            <p:ph idx="1" type="body"/>
          </p:nvPr>
        </p:nvSpPr>
        <p:spPr>
          <a:xfrm>
            <a:off x="839788" y="2057400"/>
            <a:ext cx="3932100" cy="38115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200" name="Google Shape;200;p77"/>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1" name="Google Shape;201;p77"/>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2" name="Google Shape;202;p77"/>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03" name="Shape 203"/>
        <p:cNvGrpSpPr/>
        <p:nvPr/>
      </p:nvGrpSpPr>
      <p:grpSpPr>
        <a:xfrm>
          <a:off x="0" y="0"/>
          <a:ext cx="0" cy="0"/>
          <a:chOff x="0" y="0"/>
          <a:chExt cx="0" cy="0"/>
        </a:xfrm>
      </p:grpSpPr>
      <p:sp>
        <p:nvSpPr>
          <p:cNvPr id="204" name="Google Shape;204;p78"/>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5" name="Google Shape;205;p78"/>
          <p:cNvSpPr txBox="1"/>
          <p:nvPr>
            <p:ph idx="1" type="body"/>
          </p:nvPr>
        </p:nvSpPr>
        <p:spPr>
          <a:xfrm rot="5400000">
            <a:off x="3920400" y="-1256575"/>
            <a:ext cx="4351200"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6" name="Google Shape;206;p78"/>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7" name="Google Shape;207;p78"/>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8" name="Google Shape;208;p78"/>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209" name="Shape 209"/>
        <p:cNvGrpSpPr/>
        <p:nvPr/>
      </p:nvGrpSpPr>
      <p:grpSpPr>
        <a:xfrm>
          <a:off x="0" y="0"/>
          <a:ext cx="0" cy="0"/>
          <a:chOff x="0" y="0"/>
          <a:chExt cx="0" cy="0"/>
        </a:xfrm>
      </p:grpSpPr>
      <p:sp>
        <p:nvSpPr>
          <p:cNvPr id="210" name="Google Shape;210;p79"/>
          <p:cNvSpPr txBox="1"/>
          <p:nvPr>
            <p:ph type="title"/>
          </p:nvPr>
        </p:nvSpPr>
        <p:spPr>
          <a:xfrm rot="5400000">
            <a:off x="7133400" y="1956625"/>
            <a:ext cx="5811900"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1" name="Google Shape;211;p79"/>
          <p:cNvSpPr txBox="1"/>
          <p:nvPr>
            <p:ph idx="1" type="body"/>
          </p:nvPr>
        </p:nvSpPr>
        <p:spPr>
          <a:xfrm rot="5400000">
            <a:off x="1799400" y="-596075"/>
            <a:ext cx="5811900"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12" name="Google Shape;212;p79"/>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3" name="Google Shape;213;p79"/>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4" name="Google Shape;214;p79"/>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slide">
  <p:cSld name="Text slide">
    <p:spTree>
      <p:nvGrpSpPr>
        <p:cNvPr id="215" name="Shape 215"/>
        <p:cNvGrpSpPr/>
        <p:nvPr/>
      </p:nvGrpSpPr>
      <p:grpSpPr>
        <a:xfrm>
          <a:off x="0" y="0"/>
          <a:ext cx="0" cy="0"/>
          <a:chOff x="0" y="0"/>
          <a:chExt cx="0" cy="0"/>
        </a:xfrm>
      </p:grpSpPr>
      <p:sp>
        <p:nvSpPr>
          <p:cNvPr id="216" name="Google Shape;216;p80"/>
          <p:cNvSpPr txBox="1"/>
          <p:nvPr>
            <p:ph type="title"/>
          </p:nvPr>
        </p:nvSpPr>
        <p:spPr>
          <a:xfrm>
            <a:off x="381000" y="174709"/>
            <a:ext cx="8534400" cy="816000"/>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SzPts val="4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7" name="Google Shape;217;p80"/>
          <p:cNvSpPr txBox="1"/>
          <p:nvPr>
            <p:ph idx="1" type="body"/>
          </p:nvPr>
        </p:nvSpPr>
        <p:spPr>
          <a:xfrm>
            <a:off x="381000" y="1371600"/>
            <a:ext cx="11404500" cy="4357500"/>
          </a:xfrm>
          <a:prstGeom prst="rect">
            <a:avLst/>
          </a:prstGeom>
          <a:noFill/>
          <a:ln>
            <a:noFill/>
          </a:ln>
        </p:spPr>
        <p:txBody>
          <a:bodyPr anchorCtr="0" anchor="t" bIns="0" lIns="0" spcFirstLastPara="1" rIns="0" wrap="square" tIns="0">
            <a:normAutofit/>
          </a:bodyPr>
          <a:lstStyle>
            <a:lvl1pPr indent="-228600" lvl="0" marL="457200" marR="0" algn="l">
              <a:lnSpc>
                <a:spcPct val="100000"/>
              </a:lnSpc>
              <a:spcBef>
                <a:spcPts val="0"/>
              </a:spcBef>
              <a:spcAft>
                <a:spcPts val="0"/>
              </a:spcAft>
              <a:buClr>
                <a:srgbClr val="000000"/>
              </a:buClr>
              <a:buSzPts val="1700"/>
              <a:buFont typeface="Arial"/>
              <a:buNone/>
              <a:defRPr/>
            </a:lvl1pPr>
            <a:lvl2pPr indent="-336550" lvl="1" marL="914400" marR="0" algn="l">
              <a:lnSpc>
                <a:spcPct val="100000"/>
              </a:lnSpc>
              <a:spcBef>
                <a:spcPts val="0"/>
              </a:spcBef>
              <a:spcAft>
                <a:spcPts val="0"/>
              </a:spcAft>
              <a:buClr>
                <a:srgbClr val="000000"/>
              </a:buClr>
              <a:buSzPts val="1700"/>
              <a:buFont typeface="Arial"/>
              <a:buAutoNum type="arabicPeriod"/>
              <a:defRPr/>
            </a:lvl2pPr>
            <a:lvl3pPr indent="-336550" lvl="2" marL="1371600" marR="0" algn="l">
              <a:lnSpc>
                <a:spcPct val="100000"/>
              </a:lnSpc>
              <a:spcBef>
                <a:spcPts val="0"/>
              </a:spcBef>
              <a:spcAft>
                <a:spcPts val="0"/>
              </a:spcAft>
              <a:buClr>
                <a:srgbClr val="000000"/>
              </a:buClr>
              <a:buSzPts val="1700"/>
              <a:buFont typeface="Arial"/>
              <a:buAutoNum type="alphaLcPeriod"/>
              <a:defRPr/>
            </a:lvl3pPr>
            <a:lvl4pPr indent="-336550" lvl="3" marL="1828800" marR="0" algn="l">
              <a:lnSpc>
                <a:spcPct val="100000"/>
              </a:lnSpc>
              <a:spcBef>
                <a:spcPts val="0"/>
              </a:spcBef>
              <a:spcAft>
                <a:spcPts val="0"/>
              </a:spcAft>
              <a:buClr>
                <a:srgbClr val="000000"/>
              </a:buClr>
              <a:buSzPts val="1700"/>
              <a:buFont typeface="Arial"/>
              <a:buAutoNum type="romanLcPeriod"/>
              <a:defRPr/>
            </a:lvl4pPr>
            <a:lvl5pPr indent="-336550" lvl="4" marL="2286000" marR="0" algn="l">
              <a:lnSpc>
                <a:spcPct val="100000"/>
              </a:lnSpc>
              <a:spcBef>
                <a:spcPts val="0"/>
              </a:spcBef>
              <a:spcAft>
                <a:spcPts val="0"/>
              </a:spcAft>
              <a:buClr>
                <a:srgbClr val="000000"/>
              </a:buClr>
              <a:buSzPts val="1700"/>
              <a:buFont typeface="Arial"/>
              <a:buChar char="•"/>
              <a:defRPr/>
            </a:lvl5pPr>
            <a:lvl6pPr indent="-349250" lvl="5" marL="2743200" algn="l">
              <a:lnSpc>
                <a:spcPct val="90000"/>
              </a:lnSpc>
              <a:spcBef>
                <a:spcPts val="0"/>
              </a:spcBef>
              <a:spcAft>
                <a:spcPts val="0"/>
              </a:spcAft>
              <a:buSzPts val="1900"/>
              <a:buChar char="•"/>
              <a:defRPr/>
            </a:lvl6pPr>
            <a:lvl7pPr indent="-349250" lvl="6" marL="3200400" algn="l">
              <a:lnSpc>
                <a:spcPct val="90000"/>
              </a:lnSpc>
              <a:spcBef>
                <a:spcPts val="0"/>
              </a:spcBef>
              <a:spcAft>
                <a:spcPts val="0"/>
              </a:spcAft>
              <a:buSzPts val="1900"/>
              <a:buChar char="•"/>
              <a:defRPr/>
            </a:lvl7pPr>
            <a:lvl8pPr indent="-349250" lvl="7" marL="3657600" algn="l">
              <a:lnSpc>
                <a:spcPct val="90000"/>
              </a:lnSpc>
              <a:spcBef>
                <a:spcPts val="0"/>
              </a:spcBef>
              <a:spcAft>
                <a:spcPts val="0"/>
              </a:spcAft>
              <a:buSzPts val="1900"/>
              <a:buChar char="•"/>
              <a:defRPr/>
            </a:lvl8pPr>
            <a:lvl9pPr indent="-349250" lvl="8" marL="4114800" algn="l">
              <a:lnSpc>
                <a:spcPct val="90000"/>
              </a:lnSpc>
              <a:spcBef>
                <a:spcPts val="0"/>
              </a:spcBef>
              <a:spcAft>
                <a:spcPts val="0"/>
              </a:spcAft>
              <a:buSzPts val="1900"/>
              <a:buChar char="•"/>
              <a:defRPr/>
            </a:lvl9pPr>
          </a:lstStyle>
          <a:p/>
        </p:txBody>
      </p:sp>
      <p:sp>
        <p:nvSpPr>
          <p:cNvPr id="218" name="Google Shape;218;p80"/>
          <p:cNvSpPr txBox="1"/>
          <p:nvPr>
            <p:ph idx="12" type="sldNum"/>
          </p:nvPr>
        </p:nvSpPr>
        <p:spPr>
          <a:xfrm>
            <a:off x="9067800" y="6019800"/>
            <a:ext cx="2717700" cy="3048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1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p:cSld name="Section Divider">
    <p:spTree>
      <p:nvGrpSpPr>
        <p:cNvPr id="225" name="Shape 225"/>
        <p:cNvGrpSpPr/>
        <p:nvPr/>
      </p:nvGrpSpPr>
      <p:grpSpPr>
        <a:xfrm>
          <a:off x="0" y="0"/>
          <a:ext cx="0" cy="0"/>
          <a:chOff x="0" y="0"/>
          <a:chExt cx="0" cy="0"/>
        </a:xfrm>
      </p:grpSpPr>
      <p:sp>
        <p:nvSpPr>
          <p:cNvPr id="226" name="Google Shape;226;p38"/>
          <p:cNvSpPr/>
          <p:nvPr/>
        </p:nvSpPr>
        <p:spPr>
          <a:xfrm>
            <a:off x="0" y="914400"/>
            <a:ext cx="12192000" cy="48714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27" name="Google Shape;227;p38"/>
          <p:cNvSpPr txBox="1"/>
          <p:nvPr>
            <p:ph type="title"/>
          </p:nvPr>
        </p:nvSpPr>
        <p:spPr>
          <a:xfrm>
            <a:off x="892935" y="4225159"/>
            <a:ext cx="6304800" cy="667800"/>
          </a:xfrm>
          <a:prstGeom prst="rect">
            <a:avLst/>
          </a:prstGeom>
          <a:noFill/>
          <a:ln>
            <a:noFill/>
          </a:ln>
        </p:spPr>
        <p:txBody>
          <a:bodyPr anchorCtr="0" anchor="ctr" bIns="45700" lIns="91425" spcFirstLastPara="1" rIns="91425" wrap="square" tIns="45700">
            <a:sp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Background pattern&#10;&#10;Description automatically generated" id="228" name="Google Shape;228;p38"/>
          <p:cNvPicPr preferRelativeResize="0"/>
          <p:nvPr/>
        </p:nvPicPr>
        <p:blipFill rotWithShape="1">
          <a:blip r:embed="rId2">
            <a:alphaModFix/>
          </a:blip>
          <a:srcRect b="0" l="0" r="0" t="0"/>
          <a:stretch/>
        </p:blipFill>
        <p:spPr>
          <a:xfrm rot="5400000">
            <a:off x="8165098" y="938504"/>
            <a:ext cx="3939907" cy="2160437"/>
          </a:xfrm>
          <a:prstGeom prst="rect">
            <a:avLst/>
          </a:prstGeom>
          <a:noFill/>
          <a:ln>
            <a:noFill/>
          </a:ln>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9" name="Shape 229"/>
        <p:cNvGrpSpPr/>
        <p:nvPr/>
      </p:nvGrpSpPr>
      <p:grpSpPr>
        <a:xfrm>
          <a:off x="0" y="0"/>
          <a:ext cx="0" cy="0"/>
          <a:chOff x="0" y="0"/>
          <a:chExt cx="0" cy="0"/>
        </a:xfrm>
      </p:grpSpPr>
      <p:sp>
        <p:nvSpPr>
          <p:cNvPr id="230" name="Google Shape;230;p53"/>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1" name="Google Shape;231;p53"/>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2" name="Google Shape;232;p53"/>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3" name="Google Shape;233;p53"/>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4" name="Google Shape;234;p53"/>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35" name="Shape 235"/>
        <p:cNvGrpSpPr/>
        <p:nvPr/>
      </p:nvGrpSpPr>
      <p:grpSpPr>
        <a:xfrm>
          <a:off x="0" y="0"/>
          <a:ext cx="0" cy="0"/>
          <a:chOff x="0" y="0"/>
          <a:chExt cx="0" cy="0"/>
        </a:xfrm>
      </p:grpSpPr>
      <p:sp>
        <p:nvSpPr>
          <p:cNvPr id="236" name="Google Shape;236;p54"/>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7" name="Google Shape;237;p54"/>
          <p:cNvSpPr/>
          <p:nvPr>
            <p:ph idx="2" type="pic"/>
          </p:nvPr>
        </p:nvSpPr>
        <p:spPr>
          <a:xfrm>
            <a:off x="5183188" y="987425"/>
            <a:ext cx="6172200" cy="4873500"/>
          </a:xfrm>
          <a:prstGeom prst="rect">
            <a:avLst/>
          </a:prstGeom>
          <a:noFill/>
          <a:ln>
            <a:noFill/>
          </a:ln>
        </p:spPr>
      </p:sp>
      <p:sp>
        <p:nvSpPr>
          <p:cNvPr id="238" name="Google Shape;238;p54"/>
          <p:cNvSpPr txBox="1"/>
          <p:nvPr>
            <p:ph idx="1" type="body"/>
          </p:nvPr>
        </p:nvSpPr>
        <p:spPr>
          <a:xfrm>
            <a:off x="839788" y="2057400"/>
            <a:ext cx="3932100" cy="38115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239" name="Google Shape;239;p54"/>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0" name="Google Shape;240;p54"/>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1" name="Google Shape;241;p54"/>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42" name="Shape 242"/>
        <p:cNvGrpSpPr/>
        <p:nvPr/>
      </p:nvGrpSpPr>
      <p:grpSpPr>
        <a:xfrm>
          <a:off x="0" y="0"/>
          <a:ext cx="0" cy="0"/>
          <a:chOff x="0" y="0"/>
          <a:chExt cx="0" cy="0"/>
        </a:xfrm>
      </p:grpSpPr>
      <p:sp>
        <p:nvSpPr>
          <p:cNvPr id="243" name="Google Shape;243;p55"/>
          <p:cNvSpPr txBox="1"/>
          <p:nvPr>
            <p:ph type="ctrTitle"/>
          </p:nvPr>
        </p:nvSpPr>
        <p:spPr>
          <a:xfrm>
            <a:off x="1524000" y="1122363"/>
            <a:ext cx="9144000" cy="23877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4" name="Google Shape;244;p55"/>
          <p:cNvSpPr txBox="1"/>
          <p:nvPr>
            <p:ph idx="1" type="subTitle"/>
          </p:nvPr>
        </p:nvSpPr>
        <p:spPr>
          <a:xfrm>
            <a:off x="1524000" y="3602038"/>
            <a:ext cx="9144000" cy="16557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45" name="Google Shape;245;p55"/>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6" name="Google Shape;246;p55"/>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7" name="Google Shape;247;p55"/>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48" name="Shape 248"/>
        <p:cNvGrpSpPr/>
        <p:nvPr/>
      </p:nvGrpSpPr>
      <p:grpSpPr>
        <a:xfrm>
          <a:off x="0" y="0"/>
          <a:ext cx="0" cy="0"/>
          <a:chOff x="0" y="0"/>
          <a:chExt cx="0" cy="0"/>
        </a:xfrm>
      </p:grpSpPr>
      <p:sp>
        <p:nvSpPr>
          <p:cNvPr id="249" name="Google Shape;249;p56"/>
          <p:cNvSpPr txBox="1"/>
          <p:nvPr>
            <p:ph type="title"/>
          </p:nvPr>
        </p:nvSpPr>
        <p:spPr>
          <a:xfrm>
            <a:off x="831850" y="1709738"/>
            <a:ext cx="10515600" cy="28527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0" name="Google Shape;250;p56"/>
          <p:cNvSpPr txBox="1"/>
          <p:nvPr>
            <p:ph idx="1" type="body"/>
          </p:nvPr>
        </p:nvSpPr>
        <p:spPr>
          <a:xfrm>
            <a:off x="831850" y="4589463"/>
            <a:ext cx="10515600" cy="15003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51" name="Google Shape;251;p56"/>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2" name="Google Shape;252;p56"/>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3" name="Google Shape;253;p56"/>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54" name="Shape 254"/>
        <p:cNvGrpSpPr/>
        <p:nvPr/>
      </p:nvGrpSpPr>
      <p:grpSpPr>
        <a:xfrm>
          <a:off x="0" y="0"/>
          <a:ext cx="0" cy="0"/>
          <a:chOff x="0" y="0"/>
          <a:chExt cx="0" cy="0"/>
        </a:xfrm>
      </p:grpSpPr>
      <p:sp>
        <p:nvSpPr>
          <p:cNvPr id="255" name="Google Shape;255;p57"/>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6" name="Google Shape;256;p57"/>
          <p:cNvSpPr txBox="1"/>
          <p:nvPr>
            <p:ph idx="1" type="body"/>
          </p:nvPr>
        </p:nvSpPr>
        <p:spPr>
          <a:xfrm>
            <a:off x="838200" y="1825625"/>
            <a:ext cx="5181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7" name="Google Shape;257;p57"/>
          <p:cNvSpPr txBox="1"/>
          <p:nvPr>
            <p:ph idx="2" type="body"/>
          </p:nvPr>
        </p:nvSpPr>
        <p:spPr>
          <a:xfrm>
            <a:off x="6172200" y="1825625"/>
            <a:ext cx="5181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8" name="Google Shape;258;p57"/>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9" name="Google Shape;259;p57"/>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0" name="Google Shape;260;p57"/>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9" name="Shape 29"/>
        <p:cNvGrpSpPr/>
        <p:nvPr/>
      </p:nvGrpSpPr>
      <p:grpSpPr>
        <a:xfrm>
          <a:off x="0" y="0"/>
          <a:ext cx="0" cy="0"/>
          <a:chOff x="0" y="0"/>
          <a:chExt cx="0" cy="0"/>
        </a:xfrm>
      </p:grpSpPr>
      <p:sp>
        <p:nvSpPr>
          <p:cNvPr id="30" name="Google Shape;30;p43"/>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43"/>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2" name="Google Shape;32;p4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4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4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61" name="Shape 261"/>
        <p:cNvGrpSpPr/>
        <p:nvPr/>
      </p:nvGrpSpPr>
      <p:grpSpPr>
        <a:xfrm>
          <a:off x="0" y="0"/>
          <a:ext cx="0" cy="0"/>
          <a:chOff x="0" y="0"/>
          <a:chExt cx="0" cy="0"/>
        </a:xfrm>
      </p:grpSpPr>
      <p:sp>
        <p:nvSpPr>
          <p:cNvPr id="262" name="Google Shape;262;p58"/>
          <p:cNvSpPr txBox="1"/>
          <p:nvPr>
            <p:ph type="title"/>
          </p:nvPr>
        </p:nvSpPr>
        <p:spPr>
          <a:xfrm>
            <a:off x="839788"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3" name="Google Shape;263;p58"/>
          <p:cNvSpPr txBox="1"/>
          <p:nvPr>
            <p:ph idx="1" type="body"/>
          </p:nvPr>
        </p:nvSpPr>
        <p:spPr>
          <a:xfrm>
            <a:off x="839788" y="1681163"/>
            <a:ext cx="5157900" cy="8238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64" name="Google Shape;264;p58"/>
          <p:cNvSpPr txBox="1"/>
          <p:nvPr>
            <p:ph idx="2" type="body"/>
          </p:nvPr>
        </p:nvSpPr>
        <p:spPr>
          <a:xfrm>
            <a:off x="839788" y="2505075"/>
            <a:ext cx="5157900" cy="3684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65" name="Google Shape;265;p58"/>
          <p:cNvSpPr txBox="1"/>
          <p:nvPr>
            <p:ph idx="3" type="body"/>
          </p:nvPr>
        </p:nvSpPr>
        <p:spPr>
          <a:xfrm>
            <a:off x="6172200" y="1681163"/>
            <a:ext cx="5183100" cy="8238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66" name="Google Shape;266;p58"/>
          <p:cNvSpPr txBox="1"/>
          <p:nvPr>
            <p:ph idx="4" type="body"/>
          </p:nvPr>
        </p:nvSpPr>
        <p:spPr>
          <a:xfrm>
            <a:off x="6172200" y="2505075"/>
            <a:ext cx="5183100" cy="3684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67" name="Google Shape;267;p58"/>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8" name="Google Shape;268;p58"/>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9" name="Google Shape;269;p58"/>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0" name="Shape 270"/>
        <p:cNvGrpSpPr/>
        <p:nvPr/>
      </p:nvGrpSpPr>
      <p:grpSpPr>
        <a:xfrm>
          <a:off x="0" y="0"/>
          <a:ext cx="0" cy="0"/>
          <a:chOff x="0" y="0"/>
          <a:chExt cx="0" cy="0"/>
        </a:xfrm>
      </p:grpSpPr>
      <p:sp>
        <p:nvSpPr>
          <p:cNvPr id="271" name="Google Shape;271;p59"/>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2" name="Google Shape;272;p59"/>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3" name="Google Shape;273;p59"/>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4" name="Google Shape;274;p59"/>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75" name="Shape 275"/>
        <p:cNvGrpSpPr/>
        <p:nvPr/>
      </p:nvGrpSpPr>
      <p:grpSpPr>
        <a:xfrm>
          <a:off x="0" y="0"/>
          <a:ext cx="0" cy="0"/>
          <a:chOff x="0" y="0"/>
          <a:chExt cx="0" cy="0"/>
        </a:xfrm>
      </p:grpSpPr>
      <p:sp>
        <p:nvSpPr>
          <p:cNvPr id="276" name="Google Shape;276;p60"/>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7" name="Google Shape;277;p60"/>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8" name="Google Shape;278;p60"/>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279" name="Shape 279"/>
        <p:cNvGrpSpPr/>
        <p:nvPr/>
      </p:nvGrpSpPr>
      <p:grpSpPr>
        <a:xfrm>
          <a:off x="0" y="0"/>
          <a:ext cx="0" cy="0"/>
          <a:chOff x="0" y="0"/>
          <a:chExt cx="0" cy="0"/>
        </a:xfrm>
      </p:grpSpPr>
      <p:sp>
        <p:nvSpPr>
          <p:cNvPr id="280" name="Google Shape;280;p61"/>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1" name="Google Shape;281;p61"/>
          <p:cNvSpPr txBox="1"/>
          <p:nvPr>
            <p:ph idx="1" type="body"/>
          </p:nvPr>
        </p:nvSpPr>
        <p:spPr>
          <a:xfrm>
            <a:off x="5183188" y="987425"/>
            <a:ext cx="6172200" cy="487350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282" name="Google Shape;282;p61"/>
          <p:cNvSpPr txBox="1"/>
          <p:nvPr>
            <p:ph idx="2" type="body"/>
          </p:nvPr>
        </p:nvSpPr>
        <p:spPr>
          <a:xfrm>
            <a:off x="839788" y="2057400"/>
            <a:ext cx="3932100" cy="38115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283" name="Google Shape;283;p61"/>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4" name="Google Shape;284;p61"/>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5" name="Google Shape;285;p61"/>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86" name="Shape 286"/>
        <p:cNvGrpSpPr/>
        <p:nvPr/>
      </p:nvGrpSpPr>
      <p:grpSpPr>
        <a:xfrm>
          <a:off x="0" y="0"/>
          <a:ext cx="0" cy="0"/>
          <a:chOff x="0" y="0"/>
          <a:chExt cx="0" cy="0"/>
        </a:xfrm>
      </p:grpSpPr>
      <p:sp>
        <p:nvSpPr>
          <p:cNvPr id="287" name="Google Shape;287;p62"/>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8" name="Google Shape;288;p62"/>
          <p:cNvSpPr txBox="1"/>
          <p:nvPr>
            <p:ph idx="1" type="body"/>
          </p:nvPr>
        </p:nvSpPr>
        <p:spPr>
          <a:xfrm rot="5400000">
            <a:off x="3920400" y="-1256575"/>
            <a:ext cx="4351200"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9" name="Google Shape;289;p62"/>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0" name="Google Shape;290;p62"/>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1" name="Google Shape;291;p62"/>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292" name="Shape 292"/>
        <p:cNvGrpSpPr/>
        <p:nvPr/>
      </p:nvGrpSpPr>
      <p:grpSpPr>
        <a:xfrm>
          <a:off x="0" y="0"/>
          <a:ext cx="0" cy="0"/>
          <a:chOff x="0" y="0"/>
          <a:chExt cx="0" cy="0"/>
        </a:xfrm>
      </p:grpSpPr>
      <p:sp>
        <p:nvSpPr>
          <p:cNvPr id="293" name="Google Shape;293;p63"/>
          <p:cNvSpPr txBox="1"/>
          <p:nvPr>
            <p:ph type="title"/>
          </p:nvPr>
        </p:nvSpPr>
        <p:spPr>
          <a:xfrm rot="5400000">
            <a:off x="7133400" y="1956625"/>
            <a:ext cx="5811900"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4" name="Google Shape;294;p63"/>
          <p:cNvSpPr txBox="1"/>
          <p:nvPr>
            <p:ph idx="1" type="body"/>
          </p:nvPr>
        </p:nvSpPr>
        <p:spPr>
          <a:xfrm rot="5400000">
            <a:off x="1799400" y="-596075"/>
            <a:ext cx="5811900"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95" name="Google Shape;295;p63"/>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6" name="Google Shape;296;p63"/>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7" name="Google Shape;297;p63"/>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1 1">
  <p:cSld name="TITLE_ONLY_1_1_1">
    <p:spTree>
      <p:nvGrpSpPr>
        <p:cNvPr id="298" name="Shape 298"/>
        <p:cNvGrpSpPr/>
        <p:nvPr/>
      </p:nvGrpSpPr>
      <p:grpSpPr>
        <a:xfrm>
          <a:off x="0" y="0"/>
          <a:ext cx="0" cy="0"/>
          <a:chOff x="0" y="0"/>
          <a:chExt cx="0" cy="0"/>
        </a:xfrm>
      </p:grpSpPr>
      <p:sp>
        <p:nvSpPr>
          <p:cNvPr id="299" name="Google Shape;299;p64"/>
          <p:cNvSpPr txBox="1"/>
          <p:nvPr/>
        </p:nvSpPr>
        <p:spPr>
          <a:xfrm>
            <a:off x="0" y="-9700"/>
            <a:ext cx="12192000" cy="894300"/>
          </a:xfrm>
          <a:prstGeom prst="rect">
            <a:avLst/>
          </a:prstGeom>
          <a:solidFill>
            <a:schemeClr val="accent3"/>
          </a:solidFill>
          <a:ln>
            <a:noFill/>
          </a:ln>
        </p:spPr>
        <p:txBody>
          <a:bodyPr anchorCtr="0" anchor="t"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3700"/>
              <a:buFont typeface="Arial"/>
              <a:buNone/>
            </a:pPr>
            <a:r>
              <a:t/>
            </a:r>
            <a:endParaRPr b="0" i="0" sz="3700" u="none" cap="none" strike="noStrike">
              <a:solidFill>
                <a:srgbClr val="FFFFFF"/>
              </a:solidFill>
              <a:latin typeface="Poppins"/>
              <a:ea typeface="Poppins"/>
              <a:cs typeface="Poppins"/>
              <a:sym typeface="Poppins"/>
            </a:endParaRPr>
          </a:p>
        </p:txBody>
      </p:sp>
      <p:pic>
        <p:nvPicPr>
          <p:cNvPr id="300" name="Google Shape;300;p64"/>
          <p:cNvPicPr preferRelativeResize="0"/>
          <p:nvPr/>
        </p:nvPicPr>
        <p:blipFill rotWithShape="1">
          <a:blip r:embed="rId2">
            <a:alphaModFix/>
          </a:blip>
          <a:srcRect b="0" l="0" r="0" t="0"/>
          <a:stretch/>
        </p:blipFill>
        <p:spPr>
          <a:xfrm>
            <a:off x="10610334" y="6422833"/>
            <a:ext cx="1496432" cy="371433"/>
          </a:xfrm>
          <a:prstGeom prst="rect">
            <a:avLst/>
          </a:prstGeom>
          <a:noFill/>
          <a:ln>
            <a:noFill/>
          </a:ln>
        </p:spPr>
      </p:pic>
      <p:sp>
        <p:nvSpPr>
          <p:cNvPr id="301" name="Google Shape;301;p64"/>
          <p:cNvSpPr txBox="1"/>
          <p:nvPr>
            <p:ph type="title"/>
          </p:nvPr>
        </p:nvSpPr>
        <p:spPr>
          <a:xfrm>
            <a:off x="2363800" y="39433"/>
            <a:ext cx="7464300" cy="5841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0"/>
              </a:spcBef>
              <a:spcAft>
                <a:spcPts val="0"/>
              </a:spcAft>
              <a:buClr>
                <a:srgbClr val="FFFFFF"/>
              </a:buClr>
              <a:buSzPts val="4400"/>
              <a:buNone/>
              <a:defRPr b="0">
                <a:solidFill>
                  <a:srgbClr val="FFFFFF"/>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02" name="Google Shape;302;p64"/>
          <p:cNvSpPr txBox="1"/>
          <p:nvPr>
            <p:ph idx="1" type="body"/>
          </p:nvPr>
        </p:nvSpPr>
        <p:spPr>
          <a:xfrm>
            <a:off x="505133" y="1170433"/>
            <a:ext cx="11374800" cy="5148300"/>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SzPts val="2800"/>
              <a:buChar char="•"/>
              <a:defRPr/>
            </a:lvl1pPr>
            <a:lvl2pPr indent="-381000" lvl="1" marL="914400" algn="l">
              <a:lnSpc>
                <a:spcPct val="90000"/>
              </a:lnSpc>
              <a:spcBef>
                <a:spcPts val="500"/>
              </a:spcBef>
              <a:spcAft>
                <a:spcPts val="0"/>
              </a:spcAft>
              <a:buSzPts val="2400"/>
              <a:buChar char="•"/>
              <a:defRPr/>
            </a:lvl2pPr>
            <a:lvl3pPr indent="-355600" lvl="2" marL="1371600" algn="l">
              <a:lnSpc>
                <a:spcPct val="90000"/>
              </a:lnSpc>
              <a:spcBef>
                <a:spcPts val="500"/>
              </a:spcBef>
              <a:spcAft>
                <a:spcPts val="0"/>
              </a:spcAft>
              <a:buSzPts val="2000"/>
              <a:buChar char="•"/>
              <a:defRPr/>
            </a:lvl3pPr>
            <a:lvl4pPr indent="-342900" lvl="3" marL="1828800" algn="l">
              <a:lnSpc>
                <a:spcPct val="90000"/>
              </a:lnSpc>
              <a:spcBef>
                <a:spcPts val="5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SzPts val="1800"/>
              <a:buChar char="•"/>
              <a:defRPr/>
            </a:lvl6pPr>
            <a:lvl7pPr indent="-342900" lvl="6" marL="3200400" algn="l">
              <a:lnSpc>
                <a:spcPct val="90000"/>
              </a:lnSpc>
              <a:spcBef>
                <a:spcPts val="500"/>
              </a:spcBef>
              <a:spcAft>
                <a:spcPts val="0"/>
              </a:spcAft>
              <a:buSzPts val="1800"/>
              <a:buChar char="•"/>
              <a:defRPr/>
            </a:lvl7pPr>
            <a:lvl8pPr indent="-342900" lvl="7" marL="3657600" algn="l">
              <a:lnSpc>
                <a:spcPct val="90000"/>
              </a:lnSpc>
              <a:spcBef>
                <a:spcPts val="500"/>
              </a:spcBef>
              <a:spcAft>
                <a:spcPts val="0"/>
              </a:spcAft>
              <a:buSzPts val="1800"/>
              <a:buChar char="•"/>
              <a:defRPr/>
            </a:lvl8pPr>
            <a:lvl9pPr indent="-342900" lvl="8" marL="4114800" algn="l">
              <a:lnSpc>
                <a:spcPct val="90000"/>
              </a:lnSpc>
              <a:spcBef>
                <a:spcPts val="500"/>
              </a:spcBef>
              <a:spcAft>
                <a:spcPts val="0"/>
              </a:spcAft>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5" name="Shape 35"/>
        <p:cNvGrpSpPr/>
        <p:nvPr/>
      </p:nvGrpSpPr>
      <p:grpSpPr>
        <a:xfrm>
          <a:off x="0" y="0"/>
          <a:ext cx="0" cy="0"/>
          <a:chOff x="0" y="0"/>
          <a:chExt cx="0" cy="0"/>
        </a:xfrm>
      </p:grpSpPr>
      <p:sp>
        <p:nvSpPr>
          <p:cNvPr id="36" name="Google Shape;36;p44"/>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 name="Google Shape;37;p44"/>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8" name="Google Shape;38;p4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4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4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1" name="Shape 41"/>
        <p:cNvGrpSpPr/>
        <p:nvPr/>
      </p:nvGrpSpPr>
      <p:grpSpPr>
        <a:xfrm>
          <a:off x="0" y="0"/>
          <a:ext cx="0" cy="0"/>
          <a:chOff x="0" y="0"/>
          <a:chExt cx="0" cy="0"/>
        </a:xfrm>
      </p:grpSpPr>
      <p:sp>
        <p:nvSpPr>
          <p:cNvPr id="42" name="Google Shape;42;p4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45"/>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45"/>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4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4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4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8" name="Shape 48"/>
        <p:cNvGrpSpPr/>
        <p:nvPr/>
      </p:nvGrpSpPr>
      <p:grpSpPr>
        <a:xfrm>
          <a:off x="0" y="0"/>
          <a:ext cx="0" cy="0"/>
          <a:chOff x="0" y="0"/>
          <a:chExt cx="0" cy="0"/>
        </a:xfrm>
      </p:grpSpPr>
      <p:sp>
        <p:nvSpPr>
          <p:cNvPr id="49" name="Google Shape;49;p46"/>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46"/>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1" name="Google Shape;51;p46"/>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2" name="Google Shape;52;p46"/>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3" name="Google Shape;53;p46"/>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4" name="Google Shape;54;p4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4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4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7" name="Shape 57"/>
        <p:cNvGrpSpPr/>
        <p:nvPr/>
      </p:nvGrpSpPr>
      <p:grpSpPr>
        <a:xfrm>
          <a:off x="0" y="0"/>
          <a:ext cx="0" cy="0"/>
          <a:chOff x="0" y="0"/>
          <a:chExt cx="0" cy="0"/>
        </a:xfrm>
      </p:grpSpPr>
      <p:sp>
        <p:nvSpPr>
          <p:cNvPr id="58" name="Google Shape;58;p4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4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4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4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2" name="Shape 62"/>
        <p:cNvGrpSpPr/>
        <p:nvPr/>
      </p:nvGrpSpPr>
      <p:grpSpPr>
        <a:xfrm>
          <a:off x="0" y="0"/>
          <a:ext cx="0" cy="0"/>
          <a:chOff x="0" y="0"/>
          <a:chExt cx="0" cy="0"/>
        </a:xfrm>
      </p:grpSpPr>
      <p:sp>
        <p:nvSpPr>
          <p:cNvPr id="63" name="Google Shape;63;p4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4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3.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theme" Target="../theme/theme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1.xml"/><Relationship Id="rId10" Type="http://schemas.openxmlformats.org/officeDocument/2006/relationships/slideLayout" Target="../slideLayouts/slideLayout30.xml"/><Relationship Id="rId13" Type="http://schemas.openxmlformats.org/officeDocument/2006/relationships/slideLayout" Target="../slideLayouts/slideLayout33.xml"/><Relationship Id="rId12" Type="http://schemas.openxmlformats.org/officeDocument/2006/relationships/slideLayout" Target="../slideLayouts/slideLayout32.xml"/><Relationship Id="rId1" Type="http://schemas.openxmlformats.org/officeDocument/2006/relationships/slideLayout" Target="../slideLayouts/slideLayout21.xml"/><Relationship Id="rId2" Type="http://schemas.openxmlformats.org/officeDocument/2006/relationships/slideLayout" Target="../slideLayouts/slideLayout22.xml"/><Relationship Id="rId3" Type="http://schemas.openxmlformats.org/officeDocument/2006/relationships/slideLayout" Target="../slideLayouts/slideLayout23.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theme" Target="../theme/theme2.xml"/><Relationship Id="rId5" Type="http://schemas.openxmlformats.org/officeDocument/2006/relationships/slideLayout" Target="../slideLayouts/slideLayout25.xml"/><Relationship Id="rId6" Type="http://schemas.openxmlformats.org/officeDocument/2006/relationships/slideLayout" Target="../slideLayouts/slideLayout26.xml"/><Relationship Id="rId7" Type="http://schemas.openxmlformats.org/officeDocument/2006/relationships/slideLayout" Target="../slideLayouts/slideLayout27.xml"/><Relationship Id="rId8" Type="http://schemas.openxmlformats.org/officeDocument/2006/relationships/slideLayout" Target="../slideLayouts/slideLayout28.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0" Type="http://schemas.openxmlformats.org/officeDocument/2006/relationships/slideLayout" Target="../slideLayouts/slideLayout43.xml"/><Relationship Id="rId13" Type="http://schemas.openxmlformats.org/officeDocument/2006/relationships/slideLayout" Target="../slideLayouts/slideLayout46.xml"/><Relationship Id="rId12" Type="http://schemas.openxmlformats.org/officeDocument/2006/relationships/slideLayout" Target="../slideLayouts/slideLayout45.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theme" Target="../theme/theme5.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3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2" name="Shape 92"/>
        <p:cNvGrpSpPr/>
        <p:nvPr/>
      </p:nvGrpSpPr>
      <p:grpSpPr>
        <a:xfrm>
          <a:off x="0" y="0"/>
          <a:ext cx="0" cy="0"/>
          <a:chOff x="0" y="0"/>
          <a:chExt cx="0" cy="0"/>
        </a:xfrm>
      </p:grpSpPr>
      <p:sp>
        <p:nvSpPr>
          <p:cNvPr id="93" name="Google Shape;93;p33"/>
          <p:cNvSpPr txBox="1"/>
          <p:nvPr>
            <p:ph type="title"/>
          </p:nvPr>
        </p:nvSpPr>
        <p:spPr>
          <a:xfrm>
            <a:off x="627298" y="484389"/>
            <a:ext cx="9425117" cy="701203"/>
          </a:xfrm>
          <a:prstGeom prst="rect">
            <a:avLst/>
          </a:prstGeom>
          <a:noFill/>
          <a:ln>
            <a:noFill/>
          </a:ln>
        </p:spPr>
        <p:txBody>
          <a:bodyPr anchorCtr="0" anchor="t" bIns="0" lIns="0" spcFirstLastPara="1" rIns="0" wrap="square" tIns="0">
            <a:spAutoFit/>
          </a:bodyPr>
          <a:lstStyle>
            <a:lvl1pPr lvl="0" marR="0" rtl="0" algn="l">
              <a:lnSpc>
                <a:spcPct val="100000"/>
              </a:lnSpc>
              <a:spcBef>
                <a:spcPts val="0"/>
              </a:spcBef>
              <a:spcAft>
                <a:spcPts val="0"/>
              </a:spcAft>
              <a:buClr>
                <a:srgbClr val="000000"/>
              </a:buClr>
              <a:buSzPts val="800"/>
              <a:buFont typeface="Arial"/>
              <a:buNone/>
              <a:defRPr b="1" i="0" sz="4500" u="none" cap="none" strike="noStrike">
                <a:solidFill>
                  <a:srgbClr val="464646"/>
                </a:solidFill>
                <a:latin typeface="Bebas Neue"/>
                <a:ea typeface="Bebas Neue"/>
                <a:cs typeface="Bebas Neue"/>
                <a:sym typeface="Bebas Neue"/>
              </a:defRPr>
            </a:lvl1pPr>
            <a:lvl2pPr lvl="1"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9pPr>
          </a:lstStyle>
          <a:p/>
        </p:txBody>
      </p:sp>
      <p:sp>
        <p:nvSpPr>
          <p:cNvPr id="94" name="Google Shape;94;p33"/>
          <p:cNvSpPr txBox="1"/>
          <p:nvPr>
            <p:ph idx="1" type="body"/>
          </p:nvPr>
        </p:nvSpPr>
        <p:spPr>
          <a:xfrm>
            <a:off x="2887240" y="1511337"/>
            <a:ext cx="8287171" cy="228629"/>
          </a:xfrm>
          <a:prstGeom prst="rect">
            <a:avLst/>
          </a:prstGeom>
          <a:noFill/>
          <a:ln>
            <a:noFill/>
          </a:ln>
        </p:spPr>
        <p:txBody>
          <a:bodyPr anchorCtr="0" anchor="t" bIns="0" lIns="0" spcFirstLastPara="1" rIns="0" wrap="square" tIns="0">
            <a:spAutoFit/>
          </a:bodyPr>
          <a:lstStyle>
            <a:lvl1pPr indent="-228600" lvl="0" marL="457200" marR="0" rtl="0" algn="l">
              <a:lnSpc>
                <a:spcPct val="100000"/>
              </a:lnSpc>
              <a:spcBef>
                <a:spcPts val="0"/>
              </a:spcBef>
              <a:spcAft>
                <a:spcPts val="0"/>
              </a:spcAft>
              <a:buClr>
                <a:srgbClr val="000000"/>
              </a:buClr>
              <a:buSzPts val="800"/>
              <a:buFont typeface="Arial"/>
              <a:buNone/>
              <a:defRPr b="0" i="0" sz="1500" u="none" cap="none" strike="noStrike">
                <a:solidFill>
                  <a:srgbClr val="464646"/>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Calibri"/>
                <a:ea typeface="Calibri"/>
                <a:cs typeface="Calibri"/>
                <a:sym typeface="Calibri"/>
              </a:defRPr>
            </a:lvl9pPr>
          </a:lstStyle>
          <a:p/>
        </p:txBody>
      </p:sp>
      <p:sp>
        <p:nvSpPr>
          <p:cNvPr id="95" name="Google Shape;95;p33"/>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marR="0" rtl="0" algn="ctr">
              <a:lnSpc>
                <a:spcPct val="100000"/>
              </a:lnSpc>
              <a:spcBef>
                <a:spcPts val="0"/>
              </a:spcBef>
              <a:spcAft>
                <a:spcPts val="0"/>
              </a:spcAft>
              <a:buClr>
                <a:srgbClr val="000000"/>
              </a:buClr>
              <a:buSzPts val="800"/>
              <a:buFont typeface="Arial"/>
              <a:buNone/>
              <a:defRPr b="0" i="0" sz="11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9pPr>
          </a:lstStyle>
          <a:p/>
        </p:txBody>
      </p:sp>
      <p:sp>
        <p:nvSpPr>
          <p:cNvPr id="96" name="Google Shape;96;p33"/>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marR="0" rtl="0" algn="l">
              <a:lnSpc>
                <a:spcPct val="100000"/>
              </a:lnSpc>
              <a:spcBef>
                <a:spcPts val="0"/>
              </a:spcBef>
              <a:spcAft>
                <a:spcPts val="0"/>
              </a:spcAft>
              <a:buClr>
                <a:srgbClr val="000000"/>
              </a:buClr>
              <a:buSzPts val="800"/>
              <a:buFont typeface="Arial"/>
              <a:buNone/>
              <a:defRPr b="0" i="0" sz="11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800"/>
              <a:buFont typeface="Arial"/>
              <a:buNone/>
              <a:defRPr b="0" i="0" sz="1100" u="none" cap="none" strike="noStrike">
                <a:solidFill>
                  <a:srgbClr val="000000"/>
                </a:solidFill>
                <a:latin typeface="Arial"/>
                <a:ea typeface="Arial"/>
                <a:cs typeface="Arial"/>
                <a:sym typeface="Arial"/>
              </a:defRPr>
            </a:lvl9pPr>
          </a:lstStyle>
          <a:p/>
        </p:txBody>
      </p:sp>
      <p:sp>
        <p:nvSpPr>
          <p:cNvPr id="97" name="Google Shape;97;p33"/>
          <p:cNvSpPr txBox="1"/>
          <p:nvPr>
            <p:ph idx="12" type="sldNum"/>
          </p:nvPr>
        </p:nvSpPr>
        <p:spPr>
          <a:xfrm>
            <a:off x="8778241" y="6377940"/>
            <a:ext cx="2804160" cy="342900"/>
          </a:xfrm>
          <a:prstGeom prst="rect">
            <a:avLst/>
          </a:prstGeom>
          <a:noFill/>
          <a:ln>
            <a:noFill/>
          </a:ln>
        </p:spPr>
        <p:txBody>
          <a:bodyPr anchorCtr="0" anchor="t" bIns="0" lIns="0" spcFirstLastPara="1" rIns="0" wrap="square" tIns="0">
            <a:spAutoFit/>
          </a:bodyPr>
          <a:lstStyle>
            <a:lvl1pPr indent="0" lvl="0"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3" r:id="rId1"/>
    <p:sldLayoutId id="2147483664" r:id="rId2"/>
    <p:sldLayoutId id="2147483665" r:id="rId3"/>
    <p:sldLayoutId id="2147483666" r:id="rId4"/>
    <p:sldLayoutId id="2147483667" r:id="rId5"/>
    <p:sldLayoutId id="2147483668" r:id="rId6"/>
    <p:sldLayoutId id="2147483669"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6" name="Shape 136"/>
        <p:cNvGrpSpPr/>
        <p:nvPr/>
      </p:nvGrpSpPr>
      <p:grpSpPr>
        <a:xfrm>
          <a:off x="0" y="0"/>
          <a:ext cx="0" cy="0"/>
          <a:chOff x="0" y="0"/>
          <a:chExt cx="0" cy="0"/>
        </a:xfrm>
      </p:grpSpPr>
      <p:sp>
        <p:nvSpPr>
          <p:cNvPr id="137" name="Google Shape;137;p35"/>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38" name="Google Shape;138;p35"/>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39" name="Google Shape;139;p35"/>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0" name="Google Shape;140;p35"/>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1" name="Google Shape;141;p35"/>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19" name="Shape 219"/>
        <p:cNvGrpSpPr/>
        <p:nvPr/>
      </p:nvGrpSpPr>
      <p:grpSpPr>
        <a:xfrm>
          <a:off x="0" y="0"/>
          <a:ext cx="0" cy="0"/>
          <a:chOff x="0" y="0"/>
          <a:chExt cx="0" cy="0"/>
        </a:xfrm>
      </p:grpSpPr>
      <p:sp>
        <p:nvSpPr>
          <p:cNvPr id="220" name="Google Shape;220;p37"/>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221" name="Google Shape;221;p37"/>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22" name="Google Shape;222;p37"/>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223" name="Google Shape;223;p37"/>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224" name="Google Shape;224;p37"/>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0.xml"/><Relationship Id="rId3" Type="http://schemas.openxmlformats.org/officeDocument/2006/relationships/image" Target="../media/image2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 Id="rId3" Type="http://schemas.openxmlformats.org/officeDocument/2006/relationships/image" Target="../media/image27.png"/><Relationship Id="rId4" Type="http://schemas.openxmlformats.org/officeDocument/2006/relationships/image" Target="../media/image31.png"/><Relationship Id="rId9" Type="http://schemas.openxmlformats.org/officeDocument/2006/relationships/image" Target="../media/image29.png"/><Relationship Id="rId5" Type="http://schemas.openxmlformats.org/officeDocument/2006/relationships/image" Target="../media/image23.png"/><Relationship Id="rId6" Type="http://schemas.openxmlformats.org/officeDocument/2006/relationships/image" Target="../media/image28.png"/><Relationship Id="rId7" Type="http://schemas.openxmlformats.org/officeDocument/2006/relationships/image" Target="../media/image25.png"/><Relationship Id="rId8" Type="http://schemas.openxmlformats.org/officeDocument/2006/relationships/image" Target="../media/image2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 Id="rId3"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 Id="rId3" Type="http://schemas.openxmlformats.org/officeDocument/2006/relationships/image" Target="../media/image3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 Id="rId3" Type="http://schemas.openxmlformats.org/officeDocument/2006/relationships/image" Target="../media/image3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 Id="rId3" Type="http://schemas.openxmlformats.org/officeDocument/2006/relationships/image" Target="../media/image3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 Id="rId3" Type="http://schemas.openxmlformats.org/officeDocument/2006/relationships/image" Target="../media/image3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 Id="rId3" Type="http://schemas.openxmlformats.org/officeDocument/2006/relationships/hyperlink" Target="https://www.canada.ca/fr/femmes-egalite-genres/analyse-comparative-entre-les-sexe-plus/appliquer-au-travail.html" TargetMode="External"/><Relationship Id="rId4" Type="http://schemas.openxmlformats.org/officeDocument/2006/relationships/hyperlink" Target="https://policy-practice.oxfam.org/resources/social-norms-diagnostic-tool-sexual-and-reproductive-health-and-rights-and-gend-621097" TargetMode="External"/><Relationship Id="rId5" Type="http://schemas.openxmlformats.org/officeDocument/2006/relationships/hyperlink" Target="https://www.womankind.org.uk/intersectionality-101-what-is-it-and-why-is-it-important/" TargetMode="External"/><Relationship Id="rId6" Type="http://schemas.openxmlformats.org/officeDocument/2006/relationships/hyperlink" Target="https://www.comminit.com/global/content/everybody-inclusive-youth-participation-toolkit-srhr-programming" TargetMode="External"/><Relationship Id="rId7" Type="http://schemas.openxmlformats.org/officeDocument/2006/relationships/hyperlink" Target="https://www.make-way.org/toolki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22.png"/><Relationship Id="rId5" Type="http://schemas.openxmlformats.org/officeDocument/2006/relationships/image" Target="../media/image12.png"/><Relationship Id="rId6" Type="http://schemas.openxmlformats.org/officeDocument/2006/relationships/image" Target="../media/image14.png"/><Relationship Id="rId7"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0.png"/><Relationship Id="rId4" Type="http://schemas.openxmlformats.org/officeDocument/2006/relationships/image" Target="../media/image15.png"/><Relationship Id="rId5" Type="http://schemas.openxmlformats.org/officeDocument/2006/relationships/image" Target="../media/image18.png"/><Relationship Id="rId6"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16.png"/><Relationship Id="rId4" Type="http://schemas.openxmlformats.org/officeDocument/2006/relationships/image" Target="../media/image19.png"/><Relationship Id="rId5"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1"/>
          <p:cNvSpPr/>
          <p:nvPr/>
        </p:nvSpPr>
        <p:spPr>
          <a:xfrm>
            <a:off x="-1444450" y="-7397400"/>
            <a:ext cx="10150800" cy="10033500"/>
          </a:xfrm>
          <a:prstGeom prst="ellipse">
            <a:avLst/>
          </a:prstGeom>
          <a:noFill/>
          <a:ln cap="flat" cmpd="sng" w="508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08" name="Google Shape;308;p1"/>
          <p:cNvSpPr txBox="1"/>
          <p:nvPr>
            <p:ph idx="1" type="body"/>
          </p:nvPr>
        </p:nvSpPr>
        <p:spPr>
          <a:xfrm>
            <a:off x="547875" y="4830450"/>
            <a:ext cx="6571500" cy="623100"/>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Clr>
                <a:schemeClr val="dk1"/>
              </a:buClr>
              <a:buSzPts val="1700"/>
              <a:buFont typeface="Arial"/>
              <a:buNone/>
            </a:pPr>
            <a:r>
              <a:rPr lang="en-US" sz="3825">
                <a:solidFill>
                  <a:schemeClr val="accent2"/>
                </a:solidFill>
                <a:latin typeface="Bebas Neue"/>
                <a:ea typeface="Bebas Neue"/>
                <a:cs typeface="Bebas Neue"/>
                <a:sym typeface="Bebas Neue"/>
              </a:rPr>
              <a:t>Concepts fondamentaux de l'intégration du genre</a:t>
            </a:r>
            <a:endParaRPr b="1" sz="3100">
              <a:solidFill>
                <a:schemeClr val="accent3"/>
              </a:solidFill>
              <a:latin typeface="Raleway"/>
              <a:ea typeface="Raleway"/>
              <a:cs typeface="Raleway"/>
              <a:sym typeface="Raleway"/>
            </a:endParaRPr>
          </a:p>
        </p:txBody>
      </p:sp>
      <p:sp>
        <p:nvSpPr>
          <p:cNvPr id="309" name="Google Shape;309;p1"/>
          <p:cNvSpPr txBox="1"/>
          <p:nvPr/>
        </p:nvSpPr>
        <p:spPr>
          <a:xfrm>
            <a:off x="2920598" y="104175"/>
            <a:ext cx="9093900" cy="13545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3600"/>
              <a:buFont typeface="Arial"/>
              <a:buNone/>
            </a:pPr>
            <a:r>
              <a:rPr b="1" i="0" lang="en-US" sz="3600" u="none" cap="none" strike="noStrike">
                <a:solidFill>
                  <a:schemeClr val="accent3"/>
                </a:solidFill>
                <a:latin typeface="Bebas Neue"/>
                <a:ea typeface="Bebas Neue"/>
                <a:cs typeface="Bebas Neue"/>
                <a:sym typeface="Bebas Neue"/>
              </a:rPr>
              <a:t>A360 et l'égalité des genres</a:t>
            </a:r>
            <a:endParaRPr b="1" i="0" sz="3600" u="none" cap="none" strike="noStrike">
              <a:solidFill>
                <a:schemeClr val="accent3"/>
              </a:solidFill>
              <a:latin typeface="Bebas Neue"/>
              <a:ea typeface="Bebas Neue"/>
              <a:cs typeface="Bebas Neue"/>
              <a:sym typeface="Bebas Neue"/>
            </a:endParaRPr>
          </a:p>
          <a:p>
            <a:pPr indent="0" lvl="0" marL="0" marR="0" rtl="0" algn="l">
              <a:lnSpc>
                <a:spcPct val="100000"/>
              </a:lnSpc>
              <a:spcBef>
                <a:spcPts val="0"/>
              </a:spcBef>
              <a:spcAft>
                <a:spcPts val="0"/>
              </a:spcAft>
              <a:buClr>
                <a:srgbClr val="000000"/>
              </a:buClr>
              <a:buSzPts val="3600"/>
              <a:buFont typeface="Arial"/>
              <a:buNone/>
            </a:pPr>
            <a:r>
              <a:rPr b="1" i="0" lang="en-US" sz="3600" u="none" cap="none" strike="noStrike">
                <a:solidFill>
                  <a:schemeClr val="accent3"/>
                </a:solidFill>
                <a:latin typeface="Bebas Neue"/>
                <a:ea typeface="Bebas Neue"/>
                <a:cs typeface="Bebas Neue"/>
                <a:sym typeface="Bebas Neue"/>
              </a:rPr>
              <a:t>Série d'apprentissage</a:t>
            </a:r>
            <a:endParaRPr b="1" i="0" sz="3600" u="none" cap="none" strike="noStrike">
              <a:solidFill>
                <a:schemeClr val="accent3"/>
              </a:solidFill>
              <a:latin typeface="Bebas Neue"/>
              <a:ea typeface="Bebas Neue"/>
              <a:cs typeface="Bebas Neue"/>
              <a:sym typeface="Bebas Neue"/>
            </a:endParaRPr>
          </a:p>
        </p:txBody>
      </p:sp>
      <p:sp>
        <p:nvSpPr>
          <p:cNvPr id="310" name="Google Shape;310;p1"/>
          <p:cNvSpPr txBox="1"/>
          <p:nvPr/>
        </p:nvSpPr>
        <p:spPr>
          <a:xfrm>
            <a:off x="431800" y="3822900"/>
            <a:ext cx="3999900" cy="8619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4000"/>
              <a:buFont typeface="Arial"/>
              <a:buNone/>
            </a:pPr>
            <a:r>
              <a:rPr b="1" i="0" lang="en-US" sz="4000" u="none" cap="none" strike="noStrike">
                <a:solidFill>
                  <a:schemeClr val="accent2"/>
                </a:solidFill>
                <a:latin typeface="Bebas Neue"/>
                <a:ea typeface="Bebas Neue"/>
                <a:cs typeface="Bebas Neue"/>
                <a:sym typeface="Bebas Neue"/>
              </a:rPr>
              <a:t>MODULE 1</a:t>
            </a:r>
            <a:endParaRPr b="1" i="0" sz="4000" u="none" cap="none" strike="noStrike">
              <a:solidFill>
                <a:schemeClr val="accent3"/>
              </a:solidFill>
              <a:latin typeface="Raleway"/>
              <a:ea typeface="Raleway"/>
              <a:cs typeface="Raleway"/>
              <a:sym typeface="Raleway"/>
            </a:endParaRPr>
          </a:p>
        </p:txBody>
      </p:sp>
      <p:cxnSp>
        <p:nvCxnSpPr>
          <p:cNvPr id="311" name="Google Shape;311;p1"/>
          <p:cNvCxnSpPr/>
          <p:nvPr/>
        </p:nvCxnSpPr>
        <p:spPr>
          <a:xfrm>
            <a:off x="533244" y="4640932"/>
            <a:ext cx="5545500" cy="0"/>
          </a:xfrm>
          <a:prstGeom prst="straightConnector1">
            <a:avLst/>
          </a:prstGeom>
          <a:noFill/>
          <a:ln cap="flat" cmpd="sng" w="19050">
            <a:solidFill>
              <a:schemeClr val="accent2"/>
            </a:solidFill>
            <a:prstDash val="solid"/>
            <a:round/>
            <a:headEnd len="sm" w="sm" type="none"/>
            <a:tailEnd len="sm" w="sm" type="none"/>
          </a:ln>
        </p:spPr>
      </p:cxnSp>
      <p:pic>
        <p:nvPicPr>
          <p:cNvPr id="312" name="Google Shape;312;p1"/>
          <p:cNvPicPr preferRelativeResize="0"/>
          <p:nvPr/>
        </p:nvPicPr>
        <p:blipFill rotWithShape="1">
          <a:blip r:embed="rId3">
            <a:alphaModFix/>
          </a:blip>
          <a:srcRect b="0" l="0" r="0" t="0"/>
          <a:stretch/>
        </p:blipFill>
        <p:spPr>
          <a:xfrm>
            <a:off x="362347" y="317444"/>
            <a:ext cx="2416578" cy="927966"/>
          </a:xfrm>
          <a:prstGeom prst="rect">
            <a:avLst/>
          </a:prstGeom>
          <a:noFill/>
          <a:ln>
            <a:noFill/>
          </a:ln>
        </p:spPr>
      </p:pic>
      <p:pic>
        <p:nvPicPr>
          <p:cNvPr id="313" name="Google Shape;313;p1"/>
          <p:cNvPicPr preferRelativeResize="0"/>
          <p:nvPr/>
        </p:nvPicPr>
        <p:blipFill rotWithShape="1">
          <a:blip r:embed="rId4">
            <a:alphaModFix/>
          </a:blip>
          <a:srcRect b="2267" l="18665" r="0" t="0"/>
          <a:stretch/>
        </p:blipFill>
        <p:spPr>
          <a:xfrm rot="5400000">
            <a:off x="10310188" y="739488"/>
            <a:ext cx="2438000" cy="1163875"/>
          </a:xfrm>
          <a:prstGeom prst="rect">
            <a:avLst/>
          </a:prstGeom>
          <a:noFill/>
          <a:ln>
            <a:noFill/>
          </a:ln>
        </p:spPr>
      </p:pic>
      <p:pic>
        <p:nvPicPr>
          <p:cNvPr id="314" name="Google Shape;314;p1"/>
          <p:cNvPicPr preferRelativeResize="0"/>
          <p:nvPr/>
        </p:nvPicPr>
        <p:blipFill rotWithShape="1">
          <a:blip r:embed="rId4">
            <a:alphaModFix/>
          </a:blip>
          <a:srcRect b="2267" l="0" r="0" t="0"/>
          <a:stretch/>
        </p:blipFill>
        <p:spPr>
          <a:xfrm rot="5400000">
            <a:off x="10035050" y="3457300"/>
            <a:ext cx="2997625" cy="1163875"/>
          </a:xfrm>
          <a:prstGeom prst="rect">
            <a:avLst/>
          </a:prstGeom>
          <a:noFill/>
          <a:ln>
            <a:noFill/>
          </a:ln>
        </p:spPr>
      </p:pic>
      <p:sp>
        <p:nvSpPr>
          <p:cNvPr id="315" name="Google Shape;315;p1"/>
          <p:cNvSpPr/>
          <p:nvPr/>
        </p:nvSpPr>
        <p:spPr>
          <a:xfrm>
            <a:off x="-3217208" y="-8"/>
            <a:ext cx="3217200" cy="7083600"/>
          </a:xfrm>
          <a:prstGeom prst="rect">
            <a:avLst/>
          </a:prstGeom>
          <a:solidFill>
            <a:srgbClr val="F9FBFD"/>
          </a:solid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p:txBody>
      </p:sp>
      <p:sp>
        <p:nvSpPr>
          <p:cNvPr id="316" name="Google Shape;316;p1"/>
          <p:cNvSpPr/>
          <p:nvPr/>
        </p:nvSpPr>
        <p:spPr>
          <a:xfrm rot="5400000">
            <a:off x="2994685" y="-9290400"/>
            <a:ext cx="3217200" cy="15363600"/>
          </a:xfrm>
          <a:prstGeom prst="rect">
            <a:avLst/>
          </a:prstGeom>
          <a:solidFill>
            <a:srgbClr val="F9FBFD"/>
          </a:solid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p:txBody>
      </p:sp>
      <p:pic>
        <p:nvPicPr>
          <p:cNvPr id="317" name="Google Shape;317;p1" title="publicKore-Hoizontal-FC-Dark.png"/>
          <p:cNvPicPr preferRelativeResize="0"/>
          <p:nvPr/>
        </p:nvPicPr>
        <p:blipFill rotWithShape="1">
          <a:blip r:embed="rId5">
            <a:alphaModFix/>
          </a:blip>
          <a:srcRect b="0" l="0" r="0" t="0"/>
          <a:stretch/>
        </p:blipFill>
        <p:spPr>
          <a:xfrm>
            <a:off x="9195593" y="5771000"/>
            <a:ext cx="2765684" cy="101185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sp>
        <p:nvSpPr>
          <p:cNvPr id="419" name="Google Shape;419;p10"/>
          <p:cNvSpPr txBox="1"/>
          <p:nvPr>
            <p:ph type="title"/>
          </p:nvPr>
        </p:nvSpPr>
        <p:spPr>
          <a:xfrm>
            <a:off x="726800" y="2693500"/>
            <a:ext cx="7845600" cy="10308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6000"/>
              <a:buFont typeface="Bebas Neue"/>
              <a:buNone/>
            </a:pPr>
            <a:r>
              <a:rPr b="1" lang="en-US" sz="6000">
                <a:latin typeface="Bebas Neue"/>
                <a:ea typeface="Bebas Neue"/>
                <a:cs typeface="Bebas Neue"/>
                <a:sym typeface="Bebas Neue"/>
              </a:rPr>
              <a:t>2. Normes de genre et programmes transformateurs en matière des genres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3" name="Shape 423"/>
        <p:cNvGrpSpPr/>
        <p:nvPr/>
      </p:nvGrpSpPr>
      <p:grpSpPr>
        <a:xfrm>
          <a:off x="0" y="0"/>
          <a:ext cx="0" cy="0"/>
          <a:chOff x="0" y="0"/>
          <a:chExt cx="0" cy="0"/>
        </a:xfrm>
      </p:grpSpPr>
      <p:sp>
        <p:nvSpPr>
          <p:cNvPr id="424" name="Google Shape;424;p11"/>
          <p:cNvSpPr txBox="1"/>
          <p:nvPr>
            <p:ph type="title"/>
          </p:nvPr>
        </p:nvSpPr>
        <p:spPr>
          <a:xfrm>
            <a:off x="415600" y="3647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59BCC7"/>
                </a:solidFill>
                <a:latin typeface="Bebas Neue"/>
                <a:ea typeface="Bebas Neue"/>
                <a:cs typeface="Bebas Neue"/>
                <a:sym typeface="Bebas Neue"/>
              </a:rPr>
              <a:t>POURQUOI INTÉGRER le genre DANS TOUS LES SECTEURS DU DÉVELOPPEMENT ?</a:t>
            </a:r>
            <a:endParaRPr sz="4400">
              <a:solidFill>
                <a:srgbClr val="59BCC7"/>
              </a:solidFill>
              <a:latin typeface="Bebas Neue"/>
              <a:ea typeface="Bebas Neue"/>
              <a:cs typeface="Bebas Neue"/>
              <a:sym typeface="Bebas Neue"/>
            </a:endParaRPr>
          </a:p>
        </p:txBody>
      </p:sp>
      <p:sp>
        <p:nvSpPr>
          <p:cNvPr id="425" name="Google Shape;425;p11"/>
          <p:cNvSpPr txBox="1"/>
          <p:nvPr>
            <p:ph idx="1" type="body"/>
          </p:nvPr>
        </p:nvSpPr>
        <p:spPr>
          <a:xfrm>
            <a:off x="1049050" y="2788536"/>
            <a:ext cx="10727100" cy="35427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1500"/>
              </a:spcBef>
              <a:spcAft>
                <a:spcPts val="0"/>
              </a:spcAft>
              <a:buSzPts val="800"/>
              <a:buNone/>
            </a:pPr>
            <a:r>
              <a:rPr b="1" lang="en-US" sz="2000">
                <a:solidFill>
                  <a:schemeClr val="dk1"/>
                </a:solidFill>
                <a:latin typeface="Roboto"/>
                <a:ea typeface="Roboto"/>
                <a:cs typeface="Roboto"/>
                <a:sym typeface="Roboto"/>
              </a:rPr>
              <a:t>Éducation</a:t>
            </a:r>
            <a:r>
              <a:rPr lang="en-US" sz="2000">
                <a:solidFill>
                  <a:schemeClr val="dk1"/>
                </a:solidFill>
                <a:latin typeface="Roboto"/>
                <a:ea typeface="Roboto"/>
                <a:cs typeface="Roboto"/>
                <a:sym typeface="Roboto"/>
              </a:rPr>
              <a:t> : Accroître la scolarisation, la rétention et l'achèvement des études des filles en s'attaquant aux normes restrictives, à la sécurité et à la stigmatisation liée aux menstruations.</a:t>
            </a:r>
            <a:endParaRPr sz="2000">
              <a:solidFill>
                <a:schemeClr val="dk1"/>
              </a:solidFill>
              <a:latin typeface="Roboto"/>
              <a:ea typeface="Roboto"/>
              <a:cs typeface="Roboto"/>
              <a:sym typeface="Roboto"/>
            </a:endParaRPr>
          </a:p>
          <a:p>
            <a:pPr indent="0" lvl="0" marL="0" rtl="0" algn="l">
              <a:lnSpc>
                <a:spcPct val="115000"/>
              </a:lnSpc>
              <a:spcBef>
                <a:spcPts val="1500"/>
              </a:spcBef>
              <a:spcAft>
                <a:spcPts val="0"/>
              </a:spcAft>
              <a:buSzPts val="800"/>
              <a:buNone/>
            </a:pPr>
            <a:r>
              <a:rPr b="1" lang="en-US" sz="2000">
                <a:solidFill>
                  <a:schemeClr val="dk1"/>
                </a:solidFill>
                <a:latin typeface="Roboto"/>
                <a:ea typeface="Roboto"/>
                <a:cs typeface="Roboto"/>
                <a:sym typeface="Roboto"/>
              </a:rPr>
              <a:t>Autonomisation économique</a:t>
            </a:r>
            <a:r>
              <a:rPr lang="en-US" sz="2000">
                <a:solidFill>
                  <a:schemeClr val="dk1"/>
                </a:solidFill>
                <a:latin typeface="Roboto"/>
                <a:ea typeface="Roboto"/>
                <a:cs typeface="Roboto"/>
                <a:sym typeface="Roboto"/>
              </a:rPr>
              <a:t> : Améliorer l'accès des femmes et des filles aux services financiers, à la formation professionnelle et aux marchés grâce à un contrôle équitable des actifs et à une meilleure dynamique familiale.</a:t>
            </a:r>
            <a:endParaRPr sz="2000">
              <a:solidFill>
                <a:schemeClr val="dk1"/>
              </a:solidFill>
              <a:latin typeface="Roboto"/>
              <a:ea typeface="Roboto"/>
              <a:cs typeface="Roboto"/>
              <a:sym typeface="Roboto"/>
            </a:endParaRPr>
          </a:p>
          <a:p>
            <a:pPr indent="0" lvl="0" marL="0" rtl="0" algn="l">
              <a:lnSpc>
                <a:spcPct val="115000"/>
              </a:lnSpc>
              <a:spcBef>
                <a:spcPts val="1500"/>
              </a:spcBef>
              <a:spcAft>
                <a:spcPts val="0"/>
              </a:spcAft>
              <a:buSzPts val="800"/>
              <a:buNone/>
            </a:pPr>
            <a:r>
              <a:rPr b="1" lang="en-US" sz="2000">
                <a:solidFill>
                  <a:schemeClr val="dk1"/>
                </a:solidFill>
                <a:latin typeface="Roboto"/>
                <a:ea typeface="Roboto"/>
                <a:cs typeface="Roboto"/>
                <a:sym typeface="Roboto"/>
              </a:rPr>
              <a:t>Climat et environnement</a:t>
            </a:r>
            <a:r>
              <a:rPr lang="en-US" sz="2000">
                <a:solidFill>
                  <a:schemeClr val="dk1"/>
                </a:solidFill>
                <a:latin typeface="Roboto"/>
                <a:ea typeface="Roboto"/>
                <a:cs typeface="Roboto"/>
                <a:sym typeface="Roboto"/>
              </a:rPr>
              <a:t> : Renforcer la résilience en reconnaissant le rôle des femmes et des filles dans la gestion des ressources naturelles et la préparation aux catastrophes.</a:t>
            </a:r>
            <a:endParaRPr sz="2000">
              <a:solidFill>
                <a:schemeClr val="dk1"/>
              </a:solidFill>
              <a:latin typeface="Roboto"/>
              <a:ea typeface="Roboto"/>
              <a:cs typeface="Roboto"/>
              <a:sym typeface="Roboto"/>
            </a:endParaRPr>
          </a:p>
          <a:p>
            <a:pPr indent="0" lvl="0" marL="0" rtl="0" algn="l">
              <a:lnSpc>
                <a:spcPct val="115000"/>
              </a:lnSpc>
              <a:spcBef>
                <a:spcPts val="1500"/>
              </a:spcBef>
              <a:spcAft>
                <a:spcPts val="0"/>
              </a:spcAft>
              <a:buSzPts val="800"/>
              <a:buNone/>
            </a:pPr>
            <a:r>
              <a:rPr b="1" lang="en-US" sz="2000">
                <a:solidFill>
                  <a:schemeClr val="dk1"/>
                </a:solidFill>
                <a:latin typeface="Roboto"/>
                <a:ea typeface="Roboto"/>
                <a:cs typeface="Roboto"/>
                <a:sym typeface="Roboto"/>
              </a:rPr>
              <a:t>Gouvernance</a:t>
            </a:r>
            <a:r>
              <a:rPr lang="en-US" sz="2000">
                <a:solidFill>
                  <a:schemeClr val="dk1"/>
                </a:solidFill>
                <a:latin typeface="Roboto"/>
                <a:ea typeface="Roboto"/>
                <a:cs typeface="Roboto"/>
                <a:sym typeface="Roboto"/>
              </a:rPr>
              <a:t> : Améliorer la responsabilisation et la légitimité en incluant les femmes et les groupes marginalisés dans les processus décisionnels.</a:t>
            </a:r>
            <a:endParaRPr sz="2000">
              <a:solidFill>
                <a:schemeClr val="dk1"/>
              </a:solidFill>
              <a:latin typeface="Roboto"/>
              <a:ea typeface="Roboto"/>
              <a:cs typeface="Roboto"/>
              <a:sym typeface="Roboto"/>
            </a:endParaRPr>
          </a:p>
        </p:txBody>
      </p:sp>
      <p:sp>
        <p:nvSpPr>
          <p:cNvPr id="426" name="Google Shape;426;p11"/>
          <p:cNvSpPr/>
          <p:nvPr/>
        </p:nvSpPr>
        <p:spPr>
          <a:xfrm>
            <a:off x="642400" y="3114598"/>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427" name="Google Shape;427;p11"/>
          <p:cNvSpPr/>
          <p:nvPr/>
        </p:nvSpPr>
        <p:spPr>
          <a:xfrm>
            <a:off x="642400" y="3971590"/>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428" name="Google Shape;428;p11"/>
          <p:cNvSpPr/>
          <p:nvPr/>
        </p:nvSpPr>
        <p:spPr>
          <a:xfrm>
            <a:off x="642400" y="5209122"/>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429" name="Google Shape;429;p11"/>
          <p:cNvSpPr/>
          <p:nvPr/>
        </p:nvSpPr>
        <p:spPr>
          <a:xfrm>
            <a:off x="642400" y="6108619"/>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430" name="Google Shape;430;p11"/>
          <p:cNvSpPr txBox="1"/>
          <p:nvPr/>
        </p:nvSpPr>
        <p:spPr>
          <a:xfrm>
            <a:off x="415600" y="1815175"/>
            <a:ext cx="11360700" cy="1049100"/>
          </a:xfrm>
          <a:prstGeom prst="rect">
            <a:avLst/>
          </a:prstGeom>
          <a:noFill/>
          <a:ln>
            <a:noFill/>
          </a:ln>
        </p:spPr>
        <p:txBody>
          <a:bodyPr anchorCtr="0" anchor="t" bIns="91425" lIns="91425" spcFirstLastPara="1" rIns="91425" wrap="square" tIns="91425">
            <a:normAutofit/>
          </a:bodyPr>
          <a:lstStyle/>
          <a:p>
            <a:pPr indent="0" lvl="0" marL="0" marR="0" rtl="0" algn="l">
              <a:lnSpc>
                <a:spcPct val="115000"/>
              </a:lnSpc>
              <a:spcBef>
                <a:spcPts val="1500"/>
              </a:spcBef>
              <a:spcAft>
                <a:spcPts val="0"/>
              </a:spcAft>
              <a:buClr>
                <a:srgbClr val="000000"/>
              </a:buClr>
              <a:buSzPts val="2000"/>
              <a:buFont typeface="Arial"/>
              <a:buNone/>
            </a:pPr>
            <a:r>
              <a:rPr b="0" i="0" lang="en-US" sz="2000" u="none" cap="none" strike="noStrike">
                <a:solidFill>
                  <a:schemeClr val="dk1"/>
                </a:solidFill>
                <a:latin typeface="Roboto"/>
                <a:ea typeface="Roboto"/>
                <a:cs typeface="Roboto"/>
                <a:sym typeface="Roboto"/>
              </a:rPr>
              <a:t>L'intégration du genre dans les politiques, les programmes et les systèmes améliore les résultats dans tous les secteurs de développement, notamment :</a:t>
            </a:r>
            <a:endParaRPr b="0" i="0" sz="2000" u="none" cap="none" strike="noStrike">
              <a:solidFill>
                <a:schemeClr val="dk1"/>
              </a:solidFill>
              <a:latin typeface="Roboto"/>
              <a:ea typeface="Roboto"/>
              <a:cs typeface="Roboto"/>
              <a:sym typeface="Robo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 name="Shape 434"/>
        <p:cNvGrpSpPr/>
        <p:nvPr/>
      </p:nvGrpSpPr>
      <p:grpSpPr>
        <a:xfrm>
          <a:off x="0" y="0"/>
          <a:ext cx="0" cy="0"/>
          <a:chOff x="0" y="0"/>
          <a:chExt cx="0" cy="0"/>
        </a:xfrm>
      </p:grpSpPr>
      <p:sp>
        <p:nvSpPr>
          <p:cNvPr id="435" name="Google Shape;435;p12"/>
          <p:cNvSpPr txBox="1"/>
          <p:nvPr>
            <p:ph type="title"/>
          </p:nvPr>
        </p:nvSpPr>
        <p:spPr>
          <a:xfrm>
            <a:off x="415600" y="3647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59BCC7"/>
                </a:solidFill>
                <a:latin typeface="Bebas Neue"/>
                <a:ea typeface="Bebas Neue"/>
                <a:cs typeface="Bebas Neue"/>
                <a:sym typeface="Bebas Neue"/>
              </a:rPr>
              <a:t>POURQUOI INTÉGRER le genre DANS TOUS LES SECTEURS DU DÉVELOPPEMENT ?</a:t>
            </a:r>
            <a:endParaRPr sz="4400">
              <a:solidFill>
                <a:srgbClr val="59BCC7"/>
              </a:solidFill>
              <a:latin typeface="Bebas Neue"/>
              <a:ea typeface="Bebas Neue"/>
              <a:cs typeface="Bebas Neue"/>
              <a:sym typeface="Bebas Neue"/>
            </a:endParaRPr>
          </a:p>
        </p:txBody>
      </p:sp>
      <p:sp>
        <p:nvSpPr>
          <p:cNvPr id="436" name="Google Shape;436;p12"/>
          <p:cNvSpPr txBox="1"/>
          <p:nvPr>
            <p:ph idx="1" type="body"/>
          </p:nvPr>
        </p:nvSpPr>
        <p:spPr>
          <a:xfrm>
            <a:off x="415600" y="1548035"/>
            <a:ext cx="11360700" cy="5308200"/>
          </a:xfrm>
          <a:prstGeom prst="rect">
            <a:avLst/>
          </a:prstGeom>
          <a:noFill/>
          <a:ln>
            <a:noFill/>
          </a:ln>
        </p:spPr>
        <p:txBody>
          <a:bodyPr anchorCtr="0" anchor="ctr" bIns="0" lIns="0" spcFirstLastPara="1" rIns="0" wrap="square" tIns="0">
            <a:noAutofit/>
          </a:bodyPr>
          <a:lstStyle/>
          <a:p>
            <a:pPr indent="0" lvl="0" marL="0" rtl="0" algn="l">
              <a:lnSpc>
                <a:spcPct val="115000"/>
              </a:lnSpc>
              <a:spcBef>
                <a:spcPts val="1500"/>
              </a:spcBef>
              <a:spcAft>
                <a:spcPts val="0"/>
              </a:spcAft>
              <a:buSzPts val="800"/>
              <a:buNone/>
            </a:pPr>
            <a:r>
              <a:rPr lang="en-US" sz="2000">
                <a:solidFill>
                  <a:schemeClr val="dk1"/>
                </a:solidFill>
                <a:latin typeface="Roboto"/>
                <a:ea typeface="Roboto"/>
                <a:cs typeface="Roboto"/>
                <a:sym typeface="Roboto"/>
              </a:rPr>
              <a:t>L'intégration du genre dans les politiques, les programmes et les systèmes améliore les résultats dans tous les secteurs de développement, notamment :</a:t>
            </a:r>
            <a:endParaRPr sz="2000">
              <a:solidFill>
                <a:schemeClr val="dk1"/>
              </a:solidFill>
              <a:latin typeface="Roboto"/>
              <a:ea typeface="Roboto"/>
              <a:cs typeface="Roboto"/>
              <a:sym typeface="Roboto"/>
            </a:endParaRPr>
          </a:p>
          <a:p>
            <a:pPr indent="0" lvl="0" marL="685800" rtl="0" algn="l">
              <a:lnSpc>
                <a:spcPct val="115000"/>
              </a:lnSpc>
              <a:spcBef>
                <a:spcPts val="1500"/>
              </a:spcBef>
              <a:spcAft>
                <a:spcPts val="0"/>
              </a:spcAft>
              <a:buSzPts val="800"/>
              <a:buNone/>
            </a:pPr>
            <a:r>
              <a:rPr b="1" lang="en-US" sz="2000">
                <a:solidFill>
                  <a:schemeClr val="dk1"/>
                </a:solidFill>
                <a:latin typeface="Roboto"/>
                <a:ea typeface="Roboto"/>
                <a:cs typeface="Roboto"/>
                <a:sym typeface="Roboto"/>
              </a:rPr>
              <a:t>Systèmes de santé </a:t>
            </a:r>
            <a:r>
              <a:rPr lang="en-US" sz="2000">
                <a:solidFill>
                  <a:schemeClr val="dk1"/>
                </a:solidFill>
                <a:latin typeface="Roboto"/>
                <a:ea typeface="Roboto"/>
                <a:cs typeface="Roboto"/>
                <a:sym typeface="Roboto"/>
              </a:rPr>
              <a:t>: Promouvoir des soins équitables en garantissant des services tenant compte du genre, exempts de stigmatisation et accessibles à tous les stades de la vie.</a:t>
            </a:r>
            <a:endParaRPr sz="2000">
              <a:solidFill>
                <a:schemeClr val="dk1"/>
              </a:solidFill>
              <a:latin typeface="Roboto"/>
              <a:ea typeface="Roboto"/>
              <a:cs typeface="Roboto"/>
              <a:sym typeface="Roboto"/>
            </a:endParaRPr>
          </a:p>
          <a:p>
            <a:pPr indent="0" lvl="0" marL="685800" rtl="0" algn="l">
              <a:lnSpc>
                <a:spcPct val="115000"/>
              </a:lnSpc>
              <a:spcBef>
                <a:spcPts val="1500"/>
              </a:spcBef>
              <a:spcAft>
                <a:spcPts val="0"/>
              </a:spcAft>
              <a:buSzPts val="800"/>
              <a:buNone/>
            </a:pPr>
            <a:r>
              <a:rPr b="1" lang="en-US" sz="2000">
                <a:solidFill>
                  <a:schemeClr val="dk1"/>
                </a:solidFill>
                <a:latin typeface="Roboto"/>
                <a:ea typeface="Roboto"/>
                <a:cs typeface="Roboto"/>
                <a:sym typeface="Roboto"/>
              </a:rPr>
              <a:t>Eau, assainissement et hygiène </a:t>
            </a:r>
            <a:r>
              <a:rPr lang="en-US" sz="2000">
                <a:solidFill>
                  <a:schemeClr val="dk1"/>
                </a:solidFill>
                <a:latin typeface="Roboto"/>
                <a:ea typeface="Roboto"/>
                <a:cs typeface="Roboto"/>
                <a:sym typeface="Roboto"/>
              </a:rPr>
              <a:t>: Garantir la sécurité, la dignité et l'accès en concevant des infrastructures et des services tenant compte des besoins spécifiques des personnes de genres différents.</a:t>
            </a:r>
            <a:endParaRPr sz="2000">
              <a:solidFill>
                <a:schemeClr val="dk1"/>
              </a:solidFill>
              <a:latin typeface="Roboto"/>
              <a:ea typeface="Roboto"/>
              <a:cs typeface="Roboto"/>
              <a:sym typeface="Roboto"/>
            </a:endParaRPr>
          </a:p>
          <a:p>
            <a:pPr indent="0" lvl="0" marL="685800" rtl="0" algn="l">
              <a:lnSpc>
                <a:spcPct val="115000"/>
              </a:lnSpc>
              <a:spcBef>
                <a:spcPts val="1500"/>
              </a:spcBef>
              <a:spcAft>
                <a:spcPts val="1500"/>
              </a:spcAft>
              <a:buSzPts val="800"/>
              <a:buNone/>
            </a:pPr>
            <a:r>
              <a:rPr b="1" lang="en-US" sz="2000">
                <a:solidFill>
                  <a:schemeClr val="dk1"/>
                </a:solidFill>
                <a:latin typeface="Roboto"/>
                <a:ea typeface="Roboto"/>
                <a:cs typeface="Roboto"/>
                <a:sym typeface="Roboto"/>
              </a:rPr>
              <a:t>Intervention humanitaire </a:t>
            </a:r>
            <a:r>
              <a:rPr lang="en-US" sz="2000">
                <a:solidFill>
                  <a:schemeClr val="dk1"/>
                </a:solidFill>
                <a:latin typeface="Roboto"/>
                <a:ea typeface="Roboto"/>
                <a:cs typeface="Roboto"/>
                <a:sym typeface="Roboto"/>
              </a:rPr>
              <a:t>: Prioriser la protection et l'action en s'attaquant aux risques de violence basée sur le genre, en garantissant une répartition équitable et en impliquant les femmes et les filles affectées dans les décisions de relèvement.</a:t>
            </a:r>
            <a:endParaRPr sz="2000">
              <a:solidFill>
                <a:schemeClr val="dk1"/>
              </a:solidFill>
              <a:latin typeface="Roboto"/>
              <a:ea typeface="Roboto"/>
              <a:cs typeface="Roboto"/>
              <a:sym typeface="Roboto"/>
            </a:endParaRPr>
          </a:p>
        </p:txBody>
      </p:sp>
      <p:sp>
        <p:nvSpPr>
          <p:cNvPr id="437" name="Google Shape;437;p12"/>
          <p:cNvSpPr/>
          <p:nvPr/>
        </p:nvSpPr>
        <p:spPr>
          <a:xfrm>
            <a:off x="642400" y="3155340"/>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438" name="Google Shape;438;p12"/>
          <p:cNvSpPr/>
          <p:nvPr/>
        </p:nvSpPr>
        <p:spPr>
          <a:xfrm>
            <a:off x="642400" y="4040131"/>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439" name="Google Shape;439;p12"/>
          <p:cNvSpPr/>
          <p:nvPr/>
        </p:nvSpPr>
        <p:spPr>
          <a:xfrm>
            <a:off x="642400" y="5291565"/>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 name="Shape 443"/>
        <p:cNvGrpSpPr/>
        <p:nvPr/>
      </p:nvGrpSpPr>
      <p:grpSpPr>
        <a:xfrm>
          <a:off x="0" y="0"/>
          <a:ext cx="0" cy="0"/>
          <a:chOff x="0" y="0"/>
          <a:chExt cx="0" cy="0"/>
        </a:xfrm>
      </p:grpSpPr>
      <p:sp>
        <p:nvSpPr>
          <p:cNvPr id="444" name="Google Shape;444;p13"/>
          <p:cNvSpPr txBox="1"/>
          <p:nvPr>
            <p:ph type="title"/>
          </p:nvPr>
        </p:nvSpPr>
        <p:spPr>
          <a:xfrm>
            <a:off x="475425" y="442442"/>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345EAB"/>
                </a:solidFill>
                <a:latin typeface="Bebas Neue"/>
                <a:ea typeface="Bebas Neue"/>
                <a:cs typeface="Bebas Neue"/>
                <a:sym typeface="Bebas Neue"/>
              </a:rPr>
              <a:t>Normes de genre</a:t>
            </a:r>
            <a:endParaRPr sz="4400">
              <a:solidFill>
                <a:srgbClr val="345EAB"/>
              </a:solidFill>
              <a:latin typeface="Bebas Neue"/>
              <a:ea typeface="Bebas Neue"/>
              <a:cs typeface="Bebas Neue"/>
              <a:sym typeface="Bebas Neue"/>
            </a:endParaRPr>
          </a:p>
        </p:txBody>
      </p:sp>
      <p:sp>
        <p:nvSpPr>
          <p:cNvPr id="445" name="Google Shape;445;p13"/>
          <p:cNvSpPr txBox="1"/>
          <p:nvPr>
            <p:ph idx="1" type="body"/>
          </p:nvPr>
        </p:nvSpPr>
        <p:spPr>
          <a:xfrm>
            <a:off x="475425" y="1580775"/>
            <a:ext cx="11535600" cy="51675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1500"/>
              </a:spcBef>
              <a:spcAft>
                <a:spcPts val="0"/>
              </a:spcAft>
              <a:buClr>
                <a:schemeClr val="dk1"/>
              </a:buClr>
              <a:buSzPts val="1100"/>
              <a:buFont typeface="Arial"/>
              <a:buNone/>
            </a:pPr>
            <a:r>
              <a:rPr lang="en-US" sz="2100">
                <a:solidFill>
                  <a:schemeClr val="dk1"/>
                </a:solidFill>
                <a:latin typeface="Roboto"/>
                <a:ea typeface="Roboto"/>
                <a:cs typeface="Roboto"/>
                <a:sym typeface="Roboto"/>
              </a:rPr>
              <a:t>Les normes de genre sont des attentes sociales concernant la manière dont les différents genres devraient agir, penser et ressentir.</a:t>
            </a:r>
            <a:endParaRPr sz="2100">
              <a:solidFill>
                <a:schemeClr val="dk1"/>
              </a:solidFill>
              <a:latin typeface="Roboto"/>
              <a:ea typeface="Roboto"/>
              <a:cs typeface="Roboto"/>
              <a:sym typeface="Roboto"/>
            </a:endParaRPr>
          </a:p>
          <a:p>
            <a:pPr indent="0" lvl="0" marL="0" rtl="0" algn="l">
              <a:lnSpc>
                <a:spcPct val="115000"/>
              </a:lnSpc>
              <a:spcBef>
                <a:spcPts val="1500"/>
              </a:spcBef>
              <a:spcAft>
                <a:spcPts val="0"/>
              </a:spcAft>
              <a:buClr>
                <a:schemeClr val="dk1"/>
              </a:buClr>
              <a:buSzPts val="1100"/>
              <a:buFont typeface="Arial"/>
              <a:buNone/>
            </a:pPr>
            <a:r>
              <a:rPr b="1" lang="en-US" sz="2100">
                <a:solidFill>
                  <a:schemeClr val="dk1"/>
                </a:solidFill>
                <a:latin typeface="Roboto"/>
                <a:ea typeface="Roboto"/>
                <a:cs typeface="Roboto"/>
                <a:sym typeface="Roboto"/>
              </a:rPr>
              <a:t>Quelles sont les normes de genre existantes qui impactent l'autonomie des femmes et/ou des filles dans votre programme ?</a:t>
            </a:r>
            <a:endParaRPr b="1" sz="2100">
              <a:solidFill>
                <a:schemeClr val="dk1"/>
              </a:solidFill>
              <a:latin typeface="Roboto"/>
              <a:ea typeface="Roboto"/>
              <a:cs typeface="Roboto"/>
              <a:sym typeface="Roboto"/>
            </a:endParaRPr>
          </a:p>
          <a:p>
            <a:pPr indent="-361950" lvl="0" marL="457200" rtl="0" algn="l">
              <a:lnSpc>
                <a:spcPct val="115000"/>
              </a:lnSpc>
              <a:spcBef>
                <a:spcPts val="1500"/>
              </a:spcBef>
              <a:spcAft>
                <a:spcPts val="0"/>
              </a:spcAft>
              <a:buClr>
                <a:schemeClr val="dk1"/>
              </a:buClr>
              <a:buSzPts val="2100"/>
              <a:buFont typeface="Roboto"/>
              <a:buChar char="●"/>
            </a:pPr>
            <a:r>
              <a:rPr b="1" lang="en-US" sz="2100">
                <a:solidFill>
                  <a:schemeClr val="dk1"/>
                </a:solidFill>
                <a:latin typeface="Roboto"/>
                <a:ea typeface="Roboto"/>
                <a:cs typeface="Roboto"/>
                <a:sym typeface="Roboto"/>
              </a:rPr>
              <a:t>Pouvoir décisionnel</a:t>
            </a:r>
            <a:endParaRPr b="1" sz="2100">
              <a:solidFill>
                <a:schemeClr val="dk1"/>
              </a:solidFill>
              <a:latin typeface="Roboto"/>
              <a:ea typeface="Roboto"/>
              <a:cs typeface="Roboto"/>
              <a:sym typeface="Roboto"/>
            </a:endParaRPr>
          </a:p>
          <a:p>
            <a:pPr indent="-361950" lvl="0" marL="457200" rtl="0" algn="l">
              <a:lnSpc>
                <a:spcPct val="115000"/>
              </a:lnSpc>
              <a:spcBef>
                <a:spcPts val="0"/>
              </a:spcBef>
              <a:spcAft>
                <a:spcPts val="0"/>
              </a:spcAft>
              <a:buClr>
                <a:schemeClr val="dk1"/>
              </a:buClr>
              <a:buSzPts val="2100"/>
              <a:buFont typeface="Roboto"/>
              <a:buChar char="●"/>
            </a:pPr>
            <a:r>
              <a:rPr b="1" lang="en-US" sz="2100">
                <a:solidFill>
                  <a:schemeClr val="dk1"/>
                </a:solidFill>
                <a:latin typeface="Roboto"/>
                <a:ea typeface="Roboto"/>
                <a:cs typeface="Roboto"/>
                <a:sym typeface="Roboto"/>
              </a:rPr>
              <a:t>Accès aux services</a:t>
            </a:r>
            <a:endParaRPr b="1" sz="2100">
              <a:solidFill>
                <a:schemeClr val="dk1"/>
              </a:solidFill>
              <a:latin typeface="Roboto"/>
              <a:ea typeface="Roboto"/>
              <a:cs typeface="Roboto"/>
              <a:sym typeface="Roboto"/>
            </a:endParaRPr>
          </a:p>
          <a:p>
            <a:pPr indent="-361950" lvl="0" marL="457200" rtl="0" algn="l">
              <a:lnSpc>
                <a:spcPct val="115000"/>
              </a:lnSpc>
              <a:spcBef>
                <a:spcPts val="0"/>
              </a:spcBef>
              <a:spcAft>
                <a:spcPts val="0"/>
              </a:spcAft>
              <a:buClr>
                <a:schemeClr val="dk1"/>
              </a:buClr>
              <a:buSzPts val="2100"/>
              <a:buFont typeface="Roboto"/>
              <a:buChar char="●"/>
            </a:pPr>
            <a:r>
              <a:rPr b="1" lang="en-US" sz="2100">
                <a:solidFill>
                  <a:schemeClr val="dk1"/>
                </a:solidFill>
                <a:latin typeface="Roboto"/>
                <a:ea typeface="Roboto"/>
                <a:cs typeface="Roboto"/>
                <a:sym typeface="Roboto"/>
              </a:rPr>
              <a:t>Autonomie économique</a:t>
            </a:r>
            <a:endParaRPr b="1" sz="2100">
              <a:solidFill>
                <a:schemeClr val="dk1"/>
              </a:solidFill>
              <a:latin typeface="Roboto"/>
              <a:ea typeface="Roboto"/>
              <a:cs typeface="Roboto"/>
              <a:sym typeface="Roboto"/>
            </a:endParaRPr>
          </a:p>
          <a:p>
            <a:pPr indent="-361950" lvl="0" marL="457200" rtl="0" algn="l">
              <a:lnSpc>
                <a:spcPct val="115000"/>
              </a:lnSpc>
              <a:spcBef>
                <a:spcPts val="0"/>
              </a:spcBef>
              <a:spcAft>
                <a:spcPts val="0"/>
              </a:spcAft>
              <a:buClr>
                <a:schemeClr val="dk1"/>
              </a:buClr>
              <a:buSzPts val="2100"/>
              <a:buFont typeface="Roboto"/>
              <a:buChar char="●"/>
            </a:pPr>
            <a:r>
              <a:rPr b="1" lang="en-US" sz="2100">
                <a:solidFill>
                  <a:schemeClr val="dk1"/>
                </a:solidFill>
                <a:latin typeface="Roboto"/>
                <a:ea typeface="Roboto"/>
                <a:cs typeface="Roboto"/>
                <a:sym typeface="Roboto"/>
              </a:rPr>
              <a:t>Autonomie corporelle</a:t>
            </a:r>
            <a:endParaRPr b="1" sz="2100">
              <a:solidFill>
                <a:schemeClr val="dk1"/>
              </a:solidFill>
              <a:latin typeface="Roboto"/>
              <a:ea typeface="Roboto"/>
              <a:cs typeface="Roboto"/>
              <a:sym typeface="Roboto"/>
            </a:endParaRPr>
          </a:p>
          <a:p>
            <a:pPr indent="-361950" lvl="0" marL="457200" rtl="0" algn="l">
              <a:lnSpc>
                <a:spcPct val="115000"/>
              </a:lnSpc>
              <a:spcBef>
                <a:spcPts val="0"/>
              </a:spcBef>
              <a:spcAft>
                <a:spcPts val="0"/>
              </a:spcAft>
              <a:buClr>
                <a:schemeClr val="dk1"/>
              </a:buClr>
              <a:buSzPts val="2100"/>
              <a:buFont typeface="Roboto"/>
              <a:buChar char="●"/>
            </a:pPr>
            <a:r>
              <a:rPr b="1" lang="en-US" sz="2100">
                <a:solidFill>
                  <a:schemeClr val="dk1"/>
                </a:solidFill>
                <a:latin typeface="Roboto"/>
                <a:ea typeface="Roboto"/>
                <a:cs typeface="Roboto"/>
                <a:sym typeface="Roboto"/>
              </a:rPr>
              <a:t>Soutien social</a:t>
            </a:r>
            <a:endParaRPr b="1" sz="2100">
              <a:solidFill>
                <a:schemeClr val="dk1"/>
              </a:solidFill>
              <a:latin typeface="Roboto"/>
              <a:ea typeface="Roboto"/>
              <a:cs typeface="Roboto"/>
              <a:sym typeface="Roboto"/>
            </a:endParaRPr>
          </a:p>
          <a:p>
            <a:pPr indent="0" lvl="0" marL="0" rtl="0" algn="l">
              <a:lnSpc>
                <a:spcPct val="115000"/>
              </a:lnSpc>
              <a:spcBef>
                <a:spcPts val="1500"/>
              </a:spcBef>
              <a:spcAft>
                <a:spcPts val="1500"/>
              </a:spcAft>
              <a:buClr>
                <a:schemeClr val="dk1"/>
              </a:buClr>
              <a:buSzPts val="1100"/>
              <a:buFont typeface="Arial"/>
              <a:buNone/>
            </a:pPr>
            <a:r>
              <a:t/>
            </a:r>
            <a:endParaRPr sz="2100">
              <a:solidFill>
                <a:schemeClr val="dk1"/>
              </a:solidFill>
              <a:latin typeface="Roboto"/>
              <a:ea typeface="Roboto"/>
              <a:cs typeface="Roboto"/>
              <a:sym typeface="Roboto"/>
            </a:endParaRPr>
          </a:p>
        </p:txBody>
      </p:sp>
      <p:pic>
        <p:nvPicPr>
          <p:cNvPr id="446" name="Google Shape;446;p13"/>
          <p:cNvPicPr preferRelativeResize="0"/>
          <p:nvPr/>
        </p:nvPicPr>
        <p:blipFill rotWithShape="1">
          <a:blip r:embed="rId3">
            <a:alphaModFix/>
          </a:blip>
          <a:srcRect b="0" l="0" r="0" t="0"/>
          <a:stretch/>
        </p:blipFill>
        <p:spPr>
          <a:xfrm>
            <a:off x="8496300" y="3257350"/>
            <a:ext cx="3339825" cy="33398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 name="Shape 450"/>
        <p:cNvGrpSpPr/>
        <p:nvPr/>
      </p:nvGrpSpPr>
      <p:grpSpPr>
        <a:xfrm>
          <a:off x="0" y="0"/>
          <a:ext cx="0" cy="0"/>
          <a:chOff x="0" y="0"/>
          <a:chExt cx="0" cy="0"/>
        </a:xfrm>
      </p:grpSpPr>
      <p:sp>
        <p:nvSpPr>
          <p:cNvPr id="451" name="Google Shape;451;p14"/>
          <p:cNvSpPr txBox="1"/>
          <p:nvPr>
            <p:ph type="title"/>
          </p:nvPr>
        </p:nvSpPr>
        <p:spPr>
          <a:xfrm>
            <a:off x="415600" y="2885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ED2891"/>
                </a:solidFill>
                <a:latin typeface="Bebas Neue"/>
                <a:ea typeface="Bebas Neue"/>
                <a:cs typeface="Bebas Neue"/>
                <a:sym typeface="Bebas Neue"/>
              </a:rPr>
              <a:t>Qu'est-ce qu'un programme transformateur en matière des genres ?</a:t>
            </a:r>
            <a:endParaRPr sz="4400">
              <a:solidFill>
                <a:srgbClr val="ED2891"/>
              </a:solidFill>
              <a:latin typeface="Bebas Neue"/>
              <a:ea typeface="Bebas Neue"/>
              <a:cs typeface="Bebas Neue"/>
              <a:sym typeface="Bebas Neue"/>
            </a:endParaRPr>
          </a:p>
        </p:txBody>
      </p:sp>
      <p:sp>
        <p:nvSpPr>
          <p:cNvPr id="452" name="Google Shape;452;p14"/>
          <p:cNvSpPr txBox="1"/>
          <p:nvPr>
            <p:ph idx="1" type="body"/>
          </p:nvPr>
        </p:nvSpPr>
        <p:spPr>
          <a:xfrm>
            <a:off x="415600" y="1924050"/>
            <a:ext cx="4099200" cy="43245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1200"/>
              </a:spcBef>
              <a:spcAft>
                <a:spcPts val="1200"/>
              </a:spcAft>
              <a:buSzPts val="800"/>
              <a:buNone/>
            </a:pPr>
            <a:r>
              <a:rPr lang="en-US" sz="2100">
                <a:solidFill>
                  <a:schemeClr val="dk1"/>
                </a:solidFill>
                <a:latin typeface="Roboto"/>
                <a:ea typeface="Roboto"/>
                <a:cs typeface="Roboto"/>
                <a:sym typeface="Roboto"/>
              </a:rPr>
              <a:t>Les programmes transformateurs en matière des genres visent à s'attaquer aux causes profondes des inégalités entre les genres et à remodeler les dynamiques de pouvoir et les relations de genre, favorisant ainsi une égalité significative et durable. Cet objectif est atteint grâce à :</a:t>
            </a:r>
            <a:endParaRPr sz="2100">
              <a:solidFill>
                <a:schemeClr val="dk1"/>
              </a:solidFill>
              <a:latin typeface="Roboto"/>
              <a:ea typeface="Roboto"/>
              <a:cs typeface="Roboto"/>
              <a:sym typeface="Roboto"/>
            </a:endParaRPr>
          </a:p>
        </p:txBody>
      </p:sp>
      <p:sp>
        <p:nvSpPr>
          <p:cNvPr id="453" name="Google Shape;453;p14"/>
          <p:cNvSpPr/>
          <p:nvPr/>
        </p:nvSpPr>
        <p:spPr>
          <a:xfrm rot="-6597064">
            <a:off x="3407671" y="5710149"/>
            <a:ext cx="1054166" cy="1054166"/>
          </a:xfrm>
          <a:prstGeom prst="ellipse">
            <a:avLst/>
          </a:prstGeom>
          <a:solidFill>
            <a:srgbClr val="59BCC7"/>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 name="Google Shape;454;p14"/>
          <p:cNvSpPr/>
          <p:nvPr/>
        </p:nvSpPr>
        <p:spPr>
          <a:xfrm rot="-6599040">
            <a:off x="4380557" y="4412926"/>
            <a:ext cx="1638880" cy="1638880"/>
          </a:xfrm>
          <a:prstGeom prst="ellipse">
            <a:avLst/>
          </a:prstGeom>
          <a:solidFill>
            <a:srgbClr val="59BCC7"/>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 name="Google Shape;455;p14"/>
          <p:cNvSpPr/>
          <p:nvPr/>
        </p:nvSpPr>
        <p:spPr>
          <a:xfrm rot="-6598641">
            <a:off x="8272740" y="994557"/>
            <a:ext cx="2297974" cy="2297974"/>
          </a:xfrm>
          <a:prstGeom prst="ellipse">
            <a:avLst/>
          </a:prstGeom>
          <a:solidFill>
            <a:srgbClr val="58BCC7"/>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p14"/>
          <p:cNvSpPr/>
          <p:nvPr/>
        </p:nvSpPr>
        <p:spPr>
          <a:xfrm>
            <a:off x="5616725" y="3351700"/>
            <a:ext cx="3334800" cy="3334800"/>
          </a:xfrm>
          <a:prstGeom prst="ellipse">
            <a:avLst/>
          </a:prstGeom>
          <a:solidFill>
            <a:srgbClr val="00A880"/>
          </a:solid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700"/>
              <a:buFont typeface="Arial"/>
              <a:buNone/>
            </a:pPr>
            <a:r>
              <a:rPr b="0" i="0" lang="en-US" sz="1700" u="none" cap="none" strike="noStrike">
                <a:solidFill>
                  <a:srgbClr val="FFFFFF"/>
                </a:solidFill>
                <a:latin typeface="Roboto"/>
                <a:ea typeface="Roboto"/>
                <a:cs typeface="Roboto"/>
                <a:sym typeface="Roboto"/>
              </a:rPr>
              <a:t>Promouvoir les droits et les opportunités des femmes, des filles et des groupes marginalisés en éliminant les barrières systémiques</a:t>
            </a:r>
            <a:endParaRPr b="0" i="0" sz="1700" u="none" cap="none" strike="noStrike">
              <a:solidFill>
                <a:srgbClr val="000000"/>
              </a:solidFill>
              <a:latin typeface="Arial"/>
              <a:ea typeface="Arial"/>
              <a:cs typeface="Arial"/>
              <a:sym typeface="Arial"/>
            </a:endParaRPr>
          </a:p>
        </p:txBody>
      </p:sp>
      <p:grpSp>
        <p:nvGrpSpPr>
          <p:cNvPr id="457" name="Google Shape;457;p14"/>
          <p:cNvGrpSpPr/>
          <p:nvPr/>
        </p:nvGrpSpPr>
        <p:grpSpPr>
          <a:xfrm>
            <a:off x="8371509" y="2227154"/>
            <a:ext cx="3334777" cy="3334777"/>
            <a:chOff x="4447194" y="1815766"/>
            <a:chExt cx="2440200" cy="2440200"/>
          </a:xfrm>
        </p:grpSpPr>
        <p:sp>
          <p:nvSpPr>
            <p:cNvPr id="458" name="Google Shape;458;p14"/>
            <p:cNvSpPr/>
            <p:nvPr/>
          </p:nvSpPr>
          <p:spPr>
            <a:xfrm>
              <a:off x="4447194" y="1815766"/>
              <a:ext cx="2440200" cy="2440200"/>
            </a:xfrm>
            <a:prstGeom prst="ellipse">
              <a:avLst/>
            </a:prstGeom>
            <a:solidFill>
              <a:srgbClr val="00A880"/>
            </a:solidFill>
            <a:ln>
              <a:noFill/>
            </a:ln>
            <a:effectLst>
              <a:outerShdw blurRad="228600" rotWithShape="0" algn="tl" dir="5400000" dist="50800">
                <a:srgbClr val="000000">
                  <a:alpha val="54509"/>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 name="Google Shape;459;p14"/>
            <p:cNvSpPr txBox="1"/>
            <p:nvPr/>
          </p:nvSpPr>
          <p:spPr>
            <a:xfrm>
              <a:off x="4735950" y="2504275"/>
              <a:ext cx="1862700" cy="1163400"/>
            </a:xfrm>
            <a:prstGeom prst="rect">
              <a:avLst/>
            </a:prstGeom>
            <a:solidFill>
              <a:srgbClr val="00A880"/>
            </a:solid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700"/>
                <a:buFont typeface="Arial"/>
                <a:buNone/>
              </a:pPr>
              <a:r>
                <a:rPr b="0" i="0" lang="en-US" sz="1700" u="none" cap="none" strike="noStrike">
                  <a:solidFill>
                    <a:srgbClr val="FFFFFF"/>
                  </a:solidFill>
                  <a:latin typeface="Roboto"/>
                  <a:ea typeface="Roboto"/>
                  <a:cs typeface="Roboto"/>
                  <a:sym typeface="Roboto"/>
                </a:rPr>
                <a:t>Examiner de manière critique et remettre en question les rôles, les normes et les dynamiques de pouvoir inéquitables entre les genres, en tenant compte de l’intersectionnalité</a:t>
              </a:r>
              <a:endParaRPr b="0" i="0" sz="1700" u="none" cap="none" strike="noStrike">
                <a:solidFill>
                  <a:srgbClr val="FFFFFF"/>
                </a:solidFill>
                <a:latin typeface="Roboto"/>
                <a:ea typeface="Roboto"/>
                <a:cs typeface="Roboto"/>
                <a:sym typeface="Roboto"/>
              </a:endParaRPr>
            </a:p>
          </p:txBody>
        </p:sp>
      </p:grpSp>
      <p:grpSp>
        <p:nvGrpSpPr>
          <p:cNvPr id="460" name="Google Shape;460;p14"/>
          <p:cNvGrpSpPr/>
          <p:nvPr/>
        </p:nvGrpSpPr>
        <p:grpSpPr>
          <a:xfrm>
            <a:off x="6515983" y="1200797"/>
            <a:ext cx="2598008" cy="2475846"/>
            <a:chOff x="3490737" y="1374053"/>
            <a:chExt cx="1423800" cy="1423800"/>
          </a:xfrm>
        </p:grpSpPr>
        <p:sp>
          <p:nvSpPr>
            <p:cNvPr id="461" name="Google Shape;461;p14"/>
            <p:cNvSpPr/>
            <p:nvPr/>
          </p:nvSpPr>
          <p:spPr>
            <a:xfrm>
              <a:off x="3490737" y="1374053"/>
              <a:ext cx="1423800" cy="1423800"/>
            </a:xfrm>
            <a:prstGeom prst="ellipse">
              <a:avLst/>
            </a:prstGeom>
            <a:solidFill>
              <a:srgbClr val="00A880"/>
            </a:solidFill>
            <a:ln>
              <a:noFill/>
            </a:ln>
            <a:effectLst>
              <a:outerShdw blurRad="228600" rotWithShape="0" algn="tl" dir="5400000" dist="50800">
                <a:srgbClr val="000000">
                  <a:alpha val="54509"/>
                </a:srgbClr>
              </a:outerShdw>
            </a:effectLst>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 name="Google Shape;462;p14"/>
            <p:cNvSpPr txBox="1"/>
            <p:nvPr/>
          </p:nvSpPr>
          <p:spPr>
            <a:xfrm>
              <a:off x="3718754" y="1613603"/>
              <a:ext cx="967800" cy="944700"/>
            </a:xfrm>
            <a:prstGeom prst="rect">
              <a:avLst/>
            </a:prstGeom>
            <a:solidFill>
              <a:srgbClr val="00A880"/>
            </a:solid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700"/>
                <a:buFont typeface="Arial"/>
                <a:buNone/>
              </a:pPr>
              <a:r>
                <a:rPr b="0" i="0" lang="en-US" sz="1700" u="none" cap="none" strike="noStrike">
                  <a:solidFill>
                    <a:srgbClr val="FFFFFF"/>
                  </a:solidFill>
                  <a:latin typeface="Roboto"/>
                  <a:ea typeface="Roboto"/>
                  <a:cs typeface="Roboto"/>
                  <a:sym typeface="Roboto"/>
                </a:rPr>
                <a:t>Reconnaître et mettre en œuvre des normes et des politiques équitables</a:t>
              </a:r>
              <a:endParaRPr b="0" i="0" sz="1700" u="none" cap="none" strike="noStrike">
                <a:solidFill>
                  <a:srgbClr val="FFFFFF"/>
                </a:solidFill>
                <a:latin typeface="Roboto"/>
                <a:ea typeface="Roboto"/>
                <a:cs typeface="Roboto"/>
                <a:sym typeface="Roboto"/>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15"/>
          <p:cNvSpPr txBox="1"/>
          <p:nvPr>
            <p:ph type="title"/>
          </p:nvPr>
        </p:nvSpPr>
        <p:spPr>
          <a:xfrm>
            <a:off x="644000" y="288575"/>
            <a:ext cx="109131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ED2891"/>
                </a:solidFill>
                <a:latin typeface="Bebas Neue"/>
                <a:ea typeface="Bebas Neue"/>
                <a:cs typeface="Bebas Neue"/>
                <a:sym typeface="Bebas Neue"/>
              </a:rPr>
              <a:t>Programmation transformatrice en matière des genres : ce que c’est et ce que ce n’est pas</a:t>
            </a:r>
            <a:endParaRPr sz="4400">
              <a:solidFill>
                <a:srgbClr val="ED2891"/>
              </a:solidFill>
              <a:latin typeface="Bebas Neue"/>
              <a:ea typeface="Bebas Neue"/>
              <a:cs typeface="Bebas Neue"/>
              <a:sym typeface="Bebas Neue"/>
            </a:endParaRPr>
          </a:p>
        </p:txBody>
      </p:sp>
      <p:sp>
        <p:nvSpPr>
          <p:cNvPr id="468" name="Google Shape;468;p15"/>
          <p:cNvSpPr/>
          <p:nvPr/>
        </p:nvSpPr>
        <p:spPr>
          <a:xfrm>
            <a:off x="644000" y="3079100"/>
            <a:ext cx="2620074" cy="3622810"/>
          </a:xfrm>
          <a:custGeom>
            <a:rect b="b" l="l" r="r" t="t"/>
            <a:pathLst>
              <a:path extrusionOk="0" h="7431405" w="8451850">
                <a:moveTo>
                  <a:pt x="523544" y="0"/>
                </a:moveTo>
                <a:lnTo>
                  <a:pt x="475891" y="2139"/>
                </a:lnTo>
                <a:lnTo>
                  <a:pt x="429437" y="8435"/>
                </a:lnTo>
                <a:lnTo>
                  <a:pt x="384366" y="18701"/>
                </a:lnTo>
                <a:lnTo>
                  <a:pt x="340863" y="32754"/>
                </a:lnTo>
                <a:lnTo>
                  <a:pt x="299114" y="50408"/>
                </a:lnTo>
                <a:lnTo>
                  <a:pt x="259302" y="71479"/>
                </a:lnTo>
                <a:lnTo>
                  <a:pt x="221613" y="95782"/>
                </a:lnTo>
                <a:lnTo>
                  <a:pt x="186232" y="123131"/>
                </a:lnTo>
                <a:lnTo>
                  <a:pt x="153343" y="153343"/>
                </a:lnTo>
                <a:lnTo>
                  <a:pt x="123131" y="186232"/>
                </a:lnTo>
                <a:lnTo>
                  <a:pt x="95782" y="221613"/>
                </a:lnTo>
                <a:lnTo>
                  <a:pt x="71479" y="259302"/>
                </a:lnTo>
                <a:lnTo>
                  <a:pt x="50408" y="299114"/>
                </a:lnTo>
                <a:lnTo>
                  <a:pt x="32754" y="340863"/>
                </a:lnTo>
                <a:lnTo>
                  <a:pt x="18701" y="384366"/>
                </a:lnTo>
                <a:lnTo>
                  <a:pt x="8435" y="429437"/>
                </a:lnTo>
                <a:lnTo>
                  <a:pt x="2139" y="475891"/>
                </a:lnTo>
                <a:lnTo>
                  <a:pt x="0" y="523544"/>
                </a:lnTo>
                <a:lnTo>
                  <a:pt x="0" y="6907276"/>
                </a:lnTo>
                <a:lnTo>
                  <a:pt x="2139" y="6954930"/>
                </a:lnTo>
                <a:lnTo>
                  <a:pt x="8435" y="7001386"/>
                </a:lnTo>
                <a:lnTo>
                  <a:pt x="18701" y="7046458"/>
                </a:lnTo>
                <a:lnTo>
                  <a:pt x="32754" y="7089961"/>
                </a:lnTo>
                <a:lnTo>
                  <a:pt x="50408" y="7131711"/>
                </a:lnTo>
                <a:lnTo>
                  <a:pt x="71479" y="7171522"/>
                </a:lnTo>
                <a:lnTo>
                  <a:pt x="95782" y="7209211"/>
                </a:lnTo>
                <a:lnTo>
                  <a:pt x="123131" y="7244592"/>
                </a:lnTo>
                <a:lnTo>
                  <a:pt x="153343" y="7277481"/>
                </a:lnTo>
                <a:lnTo>
                  <a:pt x="186232" y="7307692"/>
                </a:lnTo>
                <a:lnTo>
                  <a:pt x="221613" y="7335041"/>
                </a:lnTo>
                <a:lnTo>
                  <a:pt x="259302" y="7359343"/>
                </a:lnTo>
                <a:lnTo>
                  <a:pt x="299114" y="7380413"/>
                </a:lnTo>
                <a:lnTo>
                  <a:pt x="340863" y="7398067"/>
                </a:lnTo>
                <a:lnTo>
                  <a:pt x="384366" y="7412119"/>
                </a:lnTo>
                <a:lnTo>
                  <a:pt x="429437" y="7422386"/>
                </a:lnTo>
                <a:lnTo>
                  <a:pt x="475891" y="7428681"/>
                </a:lnTo>
                <a:lnTo>
                  <a:pt x="523544" y="7430820"/>
                </a:lnTo>
                <a:lnTo>
                  <a:pt x="7928187" y="7430820"/>
                </a:lnTo>
                <a:lnTo>
                  <a:pt x="7975842" y="7428681"/>
                </a:lnTo>
                <a:lnTo>
                  <a:pt x="8022297" y="7422386"/>
                </a:lnTo>
                <a:lnTo>
                  <a:pt x="8067369" y="7412119"/>
                </a:lnTo>
                <a:lnTo>
                  <a:pt x="8110872" y="7398067"/>
                </a:lnTo>
                <a:lnTo>
                  <a:pt x="8152622" y="7380413"/>
                </a:lnTo>
                <a:lnTo>
                  <a:pt x="8192434" y="7359343"/>
                </a:lnTo>
                <a:lnTo>
                  <a:pt x="8230123" y="7335041"/>
                </a:lnTo>
                <a:lnTo>
                  <a:pt x="8265504" y="7307692"/>
                </a:lnTo>
                <a:lnTo>
                  <a:pt x="8298392" y="7277481"/>
                </a:lnTo>
                <a:lnTo>
                  <a:pt x="8328603" y="7244592"/>
                </a:lnTo>
                <a:lnTo>
                  <a:pt x="8355952" y="7209211"/>
                </a:lnTo>
                <a:lnTo>
                  <a:pt x="8380254" y="7171522"/>
                </a:lnTo>
                <a:lnTo>
                  <a:pt x="8401325" y="7131711"/>
                </a:lnTo>
                <a:lnTo>
                  <a:pt x="8418978" y="7089961"/>
                </a:lnTo>
                <a:lnTo>
                  <a:pt x="8433031" y="7046458"/>
                </a:lnTo>
                <a:lnTo>
                  <a:pt x="8443297" y="7001386"/>
                </a:lnTo>
                <a:lnTo>
                  <a:pt x="8449592" y="6954930"/>
                </a:lnTo>
                <a:lnTo>
                  <a:pt x="8451732" y="6907276"/>
                </a:lnTo>
                <a:lnTo>
                  <a:pt x="8451732" y="523544"/>
                </a:lnTo>
                <a:lnTo>
                  <a:pt x="8449592" y="475891"/>
                </a:lnTo>
                <a:lnTo>
                  <a:pt x="8443297" y="429437"/>
                </a:lnTo>
                <a:lnTo>
                  <a:pt x="8433031" y="384366"/>
                </a:lnTo>
                <a:lnTo>
                  <a:pt x="8418978" y="340863"/>
                </a:lnTo>
                <a:lnTo>
                  <a:pt x="8401325" y="299114"/>
                </a:lnTo>
                <a:lnTo>
                  <a:pt x="8380254" y="259302"/>
                </a:lnTo>
                <a:lnTo>
                  <a:pt x="8355952" y="221613"/>
                </a:lnTo>
                <a:lnTo>
                  <a:pt x="8328603" y="186232"/>
                </a:lnTo>
                <a:lnTo>
                  <a:pt x="8298392" y="153343"/>
                </a:lnTo>
                <a:lnTo>
                  <a:pt x="8265504" y="123131"/>
                </a:lnTo>
                <a:lnTo>
                  <a:pt x="8230123" y="95782"/>
                </a:lnTo>
                <a:lnTo>
                  <a:pt x="8192434" y="71479"/>
                </a:lnTo>
                <a:lnTo>
                  <a:pt x="8152622" y="50408"/>
                </a:lnTo>
                <a:lnTo>
                  <a:pt x="8110872" y="32754"/>
                </a:lnTo>
                <a:lnTo>
                  <a:pt x="8067369" y="18701"/>
                </a:lnTo>
                <a:lnTo>
                  <a:pt x="8022297" y="8435"/>
                </a:lnTo>
                <a:lnTo>
                  <a:pt x="7975842" y="2139"/>
                </a:lnTo>
                <a:lnTo>
                  <a:pt x="7928187" y="0"/>
                </a:lnTo>
                <a:lnTo>
                  <a:pt x="523544" y="0"/>
                </a:lnTo>
                <a:close/>
              </a:path>
            </a:pathLst>
          </a:custGeom>
          <a:noFill/>
          <a:ln cap="flat" cmpd="sng" w="29675">
            <a:solidFill>
              <a:srgbClr val="ED2891"/>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69" name="Google Shape;469;p15"/>
          <p:cNvSpPr/>
          <p:nvPr/>
        </p:nvSpPr>
        <p:spPr>
          <a:xfrm>
            <a:off x="3618675" y="3116250"/>
            <a:ext cx="2620074" cy="3585653"/>
          </a:xfrm>
          <a:custGeom>
            <a:rect b="b" l="l" r="r" t="t"/>
            <a:pathLst>
              <a:path extrusionOk="0" h="7431405" w="8451850">
                <a:moveTo>
                  <a:pt x="7928187" y="0"/>
                </a:moveTo>
                <a:lnTo>
                  <a:pt x="523544" y="0"/>
                </a:lnTo>
                <a:lnTo>
                  <a:pt x="475891" y="2139"/>
                </a:lnTo>
                <a:lnTo>
                  <a:pt x="429437" y="8435"/>
                </a:lnTo>
                <a:lnTo>
                  <a:pt x="384366" y="18701"/>
                </a:lnTo>
                <a:lnTo>
                  <a:pt x="340863" y="32754"/>
                </a:lnTo>
                <a:lnTo>
                  <a:pt x="299114" y="50408"/>
                </a:lnTo>
                <a:lnTo>
                  <a:pt x="259302" y="71479"/>
                </a:lnTo>
                <a:lnTo>
                  <a:pt x="221613" y="95782"/>
                </a:lnTo>
                <a:lnTo>
                  <a:pt x="186232" y="123131"/>
                </a:lnTo>
                <a:lnTo>
                  <a:pt x="153343" y="153343"/>
                </a:lnTo>
                <a:lnTo>
                  <a:pt x="123131" y="186232"/>
                </a:lnTo>
                <a:lnTo>
                  <a:pt x="95782" y="221613"/>
                </a:lnTo>
                <a:lnTo>
                  <a:pt x="71479" y="259302"/>
                </a:lnTo>
                <a:lnTo>
                  <a:pt x="50408" y="299114"/>
                </a:lnTo>
                <a:lnTo>
                  <a:pt x="32754" y="340863"/>
                </a:lnTo>
                <a:lnTo>
                  <a:pt x="18701" y="384366"/>
                </a:lnTo>
                <a:lnTo>
                  <a:pt x="8435" y="429437"/>
                </a:lnTo>
                <a:lnTo>
                  <a:pt x="2139" y="475891"/>
                </a:lnTo>
                <a:lnTo>
                  <a:pt x="0" y="523544"/>
                </a:lnTo>
                <a:lnTo>
                  <a:pt x="0" y="6907276"/>
                </a:lnTo>
                <a:lnTo>
                  <a:pt x="2139" y="6954930"/>
                </a:lnTo>
                <a:lnTo>
                  <a:pt x="8435" y="7001386"/>
                </a:lnTo>
                <a:lnTo>
                  <a:pt x="18701" y="7046458"/>
                </a:lnTo>
                <a:lnTo>
                  <a:pt x="32754" y="7089961"/>
                </a:lnTo>
                <a:lnTo>
                  <a:pt x="50408" y="7131711"/>
                </a:lnTo>
                <a:lnTo>
                  <a:pt x="71479" y="7171522"/>
                </a:lnTo>
                <a:lnTo>
                  <a:pt x="95782" y="7209211"/>
                </a:lnTo>
                <a:lnTo>
                  <a:pt x="123131" y="7244592"/>
                </a:lnTo>
                <a:lnTo>
                  <a:pt x="153343" y="7277481"/>
                </a:lnTo>
                <a:lnTo>
                  <a:pt x="186232" y="7307692"/>
                </a:lnTo>
                <a:lnTo>
                  <a:pt x="221613" y="7335041"/>
                </a:lnTo>
                <a:lnTo>
                  <a:pt x="259302" y="7359343"/>
                </a:lnTo>
                <a:lnTo>
                  <a:pt x="299114" y="7380413"/>
                </a:lnTo>
                <a:lnTo>
                  <a:pt x="340863" y="7398067"/>
                </a:lnTo>
                <a:lnTo>
                  <a:pt x="384366" y="7412119"/>
                </a:lnTo>
                <a:lnTo>
                  <a:pt x="429437" y="7422386"/>
                </a:lnTo>
                <a:lnTo>
                  <a:pt x="475891" y="7428681"/>
                </a:lnTo>
                <a:lnTo>
                  <a:pt x="523544" y="7430820"/>
                </a:lnTo>
                <a:lnTo>
                  <a:pt x="7928187" y="7430820"/>
                </a:lnTo>
                <a:lnTo>
                  <a:pt x="7975842" y="7428681"/>
                </a:lnTo>
                <a:lnTo>
                  <a:pt x="8022297" y="7422386"/>
                </a:lnTo>
                <a:lnTo>
                  <a:pt x="8067369" y="7412119"/>
                </a:lnTo>
                <a:lnTo>
                  <a:pt x="8110872" y="7398067"/>
                </a:lnTo>
                <a:lnTo>
                  <a:pt x="8152622" y="7380413"/>
                </a:lnTo>
                <a:lnTo>
                  <a:pt x="8192434" y="7359343"/>
                </a:lnTo>
                <a:lnTo>
                  <a:pt x="8230123" y="7335041"/>
                </a:lnTo>
                <a:lnTo>
                  <a:pt x="8265504" y="7307692"/>
                </a:lnTo>
                <a:lnTo>
                  <a:pt x="8298392" y="7277481"/>
                </a:lnTo>
                <a:lnTo>
                  <a:pt x="8328603" y="7244592"/>
                </a:lnTo>
                <a:lnTo>
                  <a:pt x="8355952" y="7209211"/>
                </a:lnTo>
                <a:lnTo>
                  <a:pt x="8380254" y="7171522"/>
                </a:lnTo>
                <a:lnTo>
                  <a:pt x="8401325" y="7131711"/>
                </a:lnTo>
                <a:lnTo>
                  <a:pt x="8418978" y="7089961"/>
                </a:lnTo>
                <a:lnTo>
                  <a:pt x="8433031" y="7046458"/>
                </a:lnTo>
                <a:lnTo>
                  <a:pt x="8443297" y="7001386"/>
                </a:lnTo>
                <a:lnTo>
                  <a:pt x="8449592" y="6954930"/>
                </a:lnTo>
                <a:lnTo>
                  <a:pt x="8451732" y="6907276"/>
                </a:lnTo>
                <a:lnTo>
                  <a:pt x="8451732" y="523544"/>
                </a:lnTo>
                <a:lnTo>
                  <a:pt x="8449592" y="475891"/>
                </a:lnTo>
                <a:lnTo>
                  <a:pt x="8443297" y="429437"/>
                </a:lnTo>
                <a:lnTo>
                  <a:pt x="8433031" y="384366"/>
                </a:lnTo>
                <a:lnTo>
                  <a:pt x="8418978" y="340863"/>
                </a:lnTo>
                <a:lnTo>
                  <a:pt x="8401325" y="299114"/>
                </a:lnTo>
                <a:lnTo>
                  <a:pt x="8380254" y="259302"/>
                </a:lnTo>
                <a:lnTo>
                  <a:pt x="8355952" y="221613"/>
                </a:lnTo>
                <a:lnTo>
                  <a:pt x="8328603" y="186232"/>
                </a:lnTo>
                <a:lnTo>
                  <a:pt x="8298392" y="153343"/>
                </a:lnTo>
                <a:lnTo>
                  <a:pt x="8265504" y="123131"/>
                </a:lnTo>
                <a:lnTo>
                  <a:pt x="8230123" y="95782"/>
                </a:lnTo>
                <a:lnTo>
                  <a:pt x="8192434" y="71479"/>
                </a:lnTo>
                <a:lnTo>
                  <a:pt x="8152622" y="50408"/>
                </a:lnTo>
                <a:lnTo>
                  <a:pt x="8110872" y="32754"/>
                </a:lnTo>
                <a:lnTo>
                  <a:pt x="8067369" y="18701"/>
                </a:lnTo>
                <a:lnTo>
                  <a:pt x="8022297" y="8435"/>
                </a:lnTo>
                <a:lnTo>
                  <a:pt x="7975842" y="2139"/>
                </a:lnTo>
                <a:lnTo>
                  <a:pt x="7928187" y="0"/>
                </a:lnTo>
                <a:close/>
              </a:path>
            </a:pathLst>
          </a:custGeom>
          <a:solidFill>
            <a:srgbClr val="ED2891"/>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70" name="Google Shape;470;p15"/>
          <p:cNvSpPr txBox="1"/>
          <p:nvPr/>
        </p:nvSpPr>
        <p:spPr>
          <a:xfrm>
            <a:off x="6789300" y="1979050"/>
            <a:ext cx="5402700" cy="4170300"/>
          </a:xfrm>
          <a:prstGeom prst="rect">
            <a:avLst/>
          </a:prstGeom>
          <a:noFill/>
          <a:ln>
            <a:noFill/>
          </a:ln>
        </p:spPr>
        <p:txBody>
          <a:bodyPr anchorCtr="0" anchor="t" bIns="91425" lIns="91425" spcFirstLastPara="1" rIns="91425" wrap="square" tIns="91425">
            <a:noAutofit/>
          </a:bodyPr>
          <a:lstStyle/>
          <a:p>
            <a:pPr indent="-361950" lvl="0" marL="457200" marR="0" rtl="0" algn="l">
              <a:lnSpc>
                <a:spcPct val="100000"/>
              </a:lnSpc>
              <a:spcBef>
                <a:spcPts val="0"/>
              </a:spcBef>
              <a:spcAft>
                <a:spcPts val="0"/>
              </a:spcAft>
              <a:buClr>
                <a:schemeClr val="dk1"/>
              </a:buClr>
              <a:buSzPts val="2100"/>
              <a:buFont typeface="Arial"/>
              <a:buAutoNum type="arabicPeriod"/>
            </a:pPr>
            <a:r>
              <a:rPr b="0" i="0" lang="en-US" sz="2100" u="none" cap="none" strike="noStrike">
                <a:solidFill>
                  <a:schemeClr val="dk1"/>
                </a:solidFill>
                <a:latin typeface="Roboto"/>
                <a:ea typeface="Roboto"/>
                <a:cs typeface="Roboto"/>
                <a:sym typeface="Roboto"/>
              </a:rPr>
              <a:t>S'efforce de comprendre et de respecter le contexte local</a:t>
            </a:r>
            <a:endParaRPr b="0" i="0" sz="2100" u="none" cap="none" strike="noStrike">
              <a:solidFill>
                <a:schemeClr val="dk1"/>
              </a:solidFill>
              <a:latin typeface="Roboto"/>
              <a:ea typeface="Roboto"/>
              <a:cs typeface="Roboto"/>
              <a:sym typeface="Roboto"/>
            </a:endParaRPr>
          </a:p>
          <a:p>
            <a:pPr indent="-361950" lvl="0" marL="457200" marR="0" rtl="0" algn="l">
              <a:lnSpc>
                <a:spcPct val="100000"/>
              </a:lnSpc>
              <a:spcBef>
                <a:spcPts val="1000"/>
              </a:spcBef>
              <a:spcAft>
                <a:spcPts val="0"/>
              </a:spcAft>
              <a:buClr>
                <a:schemeClr val="dk1"/>
              </a:buClr>
              <a:buSzPts val="2100"/>
              <a:buFont typeface="Arial"/>
              <a:buAutoNum type="arabicPeriod"/>
            </a:pPr>
            <a:r>
              <a:rPr b="0" i="0" lang="en-US" sz="2100" u="none" cap="none" strike="noStrike">
                <a:solidFill>
                  <a:schemeClr val="dk1"/>
                </a:solidFill>
                <a:latin typeface="Roboto"/>
                <a:ea typeface="Roboto"/>
                <a:cs typeface="Roboto"/>
                <a:sym typeface="Roboto"/>
              </a:rPr>
              <a:t>Se concentre uniquement sur le changement individuel</a:t>
            </a:r>
            <a:endParaRPr b="0" i="0" sz="2100" u="none" cap="none" strike="noStrike">
              <a:solidFill>
                <a:schemeClr val="dk1"/>
              </a:solidFill>
              <a:latin typeface="Roboto"/>
              <a:ea typeface="Roboto"/>
              <a:cs typeface="Roboto"/>
              <a:sym typeface="Roboto"/>
            </a:endParaRPr>
          </a:p>
          <a:p>
            <a:pPr indent="-361950" lvl="0" marL="457200" marR="0" rtl="0" algn="l">
              <a:lnSpc>
                <a:spcPct val="100000"/>
              </a:lnSpc>
              <a:spcBef>
                <a:spcPts val="1000"/>
              </a:spcBef>
              <a:spcAft>
                <a:spcPts val="0"/>
              </a:spcAft>
              <a:buClr>
                <a:schemeClr val="dk1"/>
              </a:buClr>
              <a:buSzPts val="2100"/>
              <a:buFont typeface="Arial"/>
              <a:buAutoNum type="arabicPeriod"/>
            </a:pPr>
            <a:r>
              <a:rPr b="0" i="0" lang="en-US" sz="2100" u="none" cap="none" strike="noStrike">
                <a:solidFill>
                  <a:schemeClr val="dk1"/>
                </a:solidFill>
                <a:latin typeface="Roboto"/>
                <a:ea typeface="Roboto"/>
                <a:cs typeface="Roboto"/>
                <a:sym typeface="Roboto"/>
              </a:rPr>
              <a:t>Se limite à la « participation » ou à l'« autonomisation » sans s'attaquer aux inégalités profondes</a:t>
            </a:r>
            <a:endParaRPr b="0" i="0" sz="2100" u="none" cap="none" strike="noStrike">
              <a:solidFill>
                <a:schemeClr val="dk1"/>
              </a:solidFill>
              <a:latin typeface="Roboto"/>
              <a:ea typeface="Roboto"/>
              <a:cs typeface="Roboto"/>
              <a:sym typeface="Roboto"/>
            </a:endParaRPr>
          </a:p>
          <a:p>
            <a:pPr indent="-361950" lvl="0" marL="457200" marR="0" rtl="0" algn="l">
              <a:lnSpc>
                <a:spcPct val="100000"/>
              </a:lnSpc>
              <a:spcBef>
                <a:spcPts val="1000"/>
              </a:spcBef>
              <a:spcAft>
                <a:spcPts val="0"/>
              </a:spcAft>
              <a:buClr>
                <a:schemeClr val="dk1"/>
              </a:buClr>
              <a:buSzPts val="2100"/>
              <a:buFont typeface="Arial"/>
              <a:buAutoNum type="arabicPeriod"/>
            </a:pPr>
            <a:r>
              <a:rPr b="0" i="0" lang="en-US" sz="2100" u="none" cap="none" strike="noStrike">
                <a:solidFill>
                  <a:schemeClr val="dk1"/>
                </a:solidFill>
                <a:latin typeface="Roboto"/>
                <a:ea typeface="Roboto"/>
                <a:cs typeface="Roboto"/>
                <a:sym typeface="Roboto"/>
              </a:rPr>
              <a:t>Poursuit un changement structurel profond</a:t>
            </a:r>
            <a:endParaRPr b="0" i="0" sz="2100" u="none" cap="none" strike="noStrike">
              <a:solidFill>
                <a:schemeClr val="dk1"/>
              </a:solidFill>
              <a:latin typeface="Roboto"/>
              <a:ea typeface="Roboto"/>
              <a:cs typeface="Roboto"/>
              <a:sym typeface="Roboto"/>
            </a:endParaRPr>
          </a:p>
          <a:p>
            <a:pPr indent="-361950" lvl="0" marL="457200" marR="0" rtl="0" algn="l">
              <a:lnSpc>
                <a:spcPct val="100000"/>
              </a:lnSpc>
              <a:spcBef>
                <a:spcPts val="1000"/>
              </a:spcBef>
              <a:spcAft>
                <a:spcPts val="0"/>
              </a:spcAft>
              <a:buClr>
                <a:schemeClr val="dk1"/>
              </a:buClr>
              <a:buSzPts val="2100"/>
              <a:buFont typeface="Arial"/>
              <a:buAutoNum type="arabicPeriod"/>
            </a:pPr>
            <a:r>
              <a:rPr b="0" i="0" lang="en-US" sz="2100" u="none" cap="none" strike="noStrike">
                <a:solidFill>
                  <a:schemeClr val="dk1"/>
                </a:solidFill>
                <a:latin typeface="Roboto"/>
                <a:ea typeface="Roboto"/>
                <a:cs typeface="Roboto"/>
                <a:sym typeface="Roboto"/>
              </a:rPr>
              <a:t>Collecte des données désagrégées sans les exploiter</a:t>
            </a:r>
            <a:endParaRPr b="0" i="0" sz="2100" u="none" cap="none" strike="noStrike">
              <a:solidFill>
                <a:schemeClr val="dk1"/>
              </a:solidFill>
              <a:latin typeface="Roboto"/>
              <a:ea typeface="Roboto"/>
              <a:cs typeface="Roboto"/>
              <a:sym typeface="Roboto"/>
            </a:endParaRPr>
          </a:p>
          <a:p>
            <a:pPr indent="-361950" lvl="0" marL="457200" marR="0" rtl="0" algn="l">
              <a:lnSpc>
                <a:spcPct val="100000"/>
              </a:lnSpc>
              <a:spcBef>
                <a:spcPts val="1000"/>
              </a:spcBef>
              <a:spcAft>
                <a:spcPts val="1000"/>
              </a:spcAft>
              <a:buClr>
                <a:schemeClr val="dk1"/>
              </a:buClr>
              <a:buSzPts val="2100"/>
              <a:buFont typeface="Arial"/>
              <a:buAutoNum type="arabicPeriod"/>
            </a:pPr>
            <a:r>
              <a:rPr b="0" i="0" lang="en-US" sz="2100" u="none" cap="none" strike="noStrike">
                <a:solidFill>
                  <a:schemeClr val="dk1"/>
                </a:solidFill>
                <a:latin typeface="Roboto"/>
                <a:ea typeface="Roboto"/>
                <a:cs typeface="Roboto"/>
                <a:sym typeface="Roboto"/>
              </a:rPr>
              <a:t>Intervient à plusieurs niveaux</a:t>
            </a:r>
            <a:endParaRPr b="0" i="0" sz="2100" u="none" cap="none" strike="noStrike">
              <a:solidFill>
                <a:schemeClr val="dk1"/>
              </a:solidFill>
              <a:latin typeface="Roboto"/>
              <a:ea typeface="Roboto"/>
              <a:cs typeface="Roboto"/>
              <a:sym typeface="Roboto"/>
            </a:endParaRPr>
          </a:p>
        </p:txBody>
      </p:sp>
      <p:sp>
        <p:nvSpPr>
          <p:cNvPr id="471" name="Google Shape;471;p15"/>
          <p:cNvSpPr txBox="1"/>
          <p:nvPr/>
        </p:nvSpPr>
        <p:spPr>
          <a:xfrm>
            <a:off x="644000" y="1632613"/>
            <a:ext cx="2825400" cy="928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100"/>
              <a:buFont typeface="Arial"/>
              <a:buNone/>
            </a:pPr>
            <a:r>
              <a:rPr b="0" i="0" lang="en-US" sz="2100" u="none" cap="none" strike="noStrike">
                <a:solidFill>
                  <a:schemeClr val="dk1"/>
                </a:solidFill>
                <a:latin typeface="Roboto"/>
                <a:ea typeface="Roboto"/>
                <a:cs typeface="Roboto"/>
                <a:sym typeface="Roboto"/>
              </a:rPr>
              <a:t>Une approche transformatrice en matière des genres NE…PAS</a:t>
            </a:r>
            <a:endParaRPr b="1" i="0" sz="2100" u="none" cap="none" strike="noStrike">
              <a:solidFill>
                <a:schemeClr val="dk1"/>
              </a:solidFill>
              <a:latin typeface="Roboto"/>
              <a:ea typeface="Roboto"/>
              <a:cs typeface="Roboto"/>
              <a:sym typeface="Roboto"/>
            </a:endParaRPr>
          </a:p>
        </p:txBody>
      </p:sp>
      <p:sp>
        <p:nvSpPr>
          <p:cNvPr id="472" name="Google Shape;472;p15"/>
          <p:cNvSpPr txBox="1"/>
          <p:nvPr/>
        </p:nvSpPr>
        <p:spPr>
          <a:xfrm>
            <a:off x="3618675" y="1632625"/>
            <a:ext cx="2964900" cy="576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100"/>
              <a:buFont typeface="Arial"/>
              <a:buNone/>
            </a:pPr>
            <a:r>
              <a:rPr b="0" i="0" lang="en-US" sz="2100" u="none" cap="none" strike="noStrike">
                <a:solidFill>
                  <a:schemeClr val="dk1"/>
                </a:solidFill>
                <a:latin typeface="Roboto"/>
                <a:ea typeface="Roboto"/>
                <a:cs typeface="Roboto"/>
                <a:sym typeface="Roboto"/>
              </a:rPr>
              <a:t>Une approche transformatrice en matière des genres…</a:t>
            </a:r>
            <a:endParaRPr b="1" i="0" sz="2100" u="none" cap="none" strike="noStrike">
              <a:solidFill>
                <a:schemeClr val="dk1"/>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7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 name="Shape 476"/>
        <p:cNvGrpSpPr/>
        <p:nvPr/>
      </p:nvGrpSpPr>
      <p:grpSpPr>
        <a:xfrm>
          <a:off x="0" y="0"/>
          <a:ext cx="0" cy="0"/>
          <a:chOff x="0" y="0"/>
          <a:chExt cx="0" cy="0"/>
        </a:xfrm>
      </p:grpSpPr>
      <p:sp>
        <p:nvSpPr>
          <p:cNvPr id="477" name="Google Shape;477;p16"/>
          <p:cNvSpPr txBox="1"/>
          <p:nvPr>
            <p:ph type="title"/>
          </p:nvPr>
        </p:nvSpPr>
        <p:spPr>
          <a:xfrm>
            <a:off x="644000" y="288575"/>
            <a:ext cx="109131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ED2891"/>
                </a:solidFill>
                <a:latin typeface="Bebas Neue"/>
                <a:ea typeface="Bebas Neue"/>
                <a:cs typeface="Bebas Neue"/>
                <a:sym typeface="Bebas Neue"/>
              </a:rPr>
              <a:t>Programmation transformatrice de genre : ce que c’est et ce que ce n’est pas</a:t>
            </a:r>
            <a:endParaRPr sz="4400">
              <a:solidFill>
                <a:srgbClr val="ED2891"/>
              </a:solidFill>
              <a:latin typeface="Bebas Neue"/>
              <a:ea typeface="Bebas Neue"/>
              <a:cs typeface="Bebas Neue"/>
              <a:sym typeface="Bebas Neue"/>
            </a:endParaRPr>
          </a:p>
        </p:txBody>
      </p:sp>
      <p:sp>
        <p:nvSpPr>
          <p:cNvPr id="478" name="Google Shape;478;p16"/>
          <p:cNvSpPr/>
          <p:nvPr/>
        </p:nvSpPr>
        <p:spPr>
          <a:xfrm>
            <a:off x="644000" y="2774301"/>
            <a:ext cx="5134499" cy="3622810"/>
          </a:xfrm>
          <a:custGeom>
            <a:rect b="b" l="l" r="r" t="t"/>
            <a:pathLst>
              <a:path extrusionOk="0" h="7431405" w="8451850">
                <a:moveTo>
                  <a:pt x="523544" y="0"/>
                </a:moveTo>
                <a:lnTo>
                  <a:pt x="475891" y="2139"/>
                </a:lnTo>
                <a:lnTo>
                  <a:pt x="429437" y="8435"/>
                </a:lnTo>
                <a:lnTo>
                  <a:pt x="384366" y="18701"/>
                </a:lnTo>
                <a:lnTo>
                  <a:pt x="340863" y="32754"/>
                </a:lnTo>
                <a:lnTo>
                  <a:pt x="299114" y="50408"/>
                </a:lnTo>
                <a:lnTo>
                  <a:pt x="259302" y="71479"/>
                </a:lnTo>
                <a:lnTo>
                  <a:pt x="221613" y="95782"/>
                </a:lnTo>
                <a:lnTo>
                  <a:pt x="186232" y="123131"/>
                </a:lnTo>
                <a:lnTo>
                  <a:pt x="153343" y="153343"/>
                </a:lnTo>
                <a:lnTo>
                  <a:pt x="123131" y="186232"/>
                </a:lnTo>
                <a:lnTo>
                  <a:pt x="95782" y="221613"/>
                </a:lnTo>
                <a:lnTo>
                  <a:pt x="71479" y="259302"/>
                </a:lnTo>
                <a:lnTo>
                  <a:pt x="50408" y="299114"/>
                </a:lnTo>
                <a:lnTo>
                  <a:pt x="32754" y="340863"/>
                </a:lnTo>
                <a:lnTo>
                  <a:pt x="18701" y="384366"/>
                </a:lnTo>
                <a:lnTo>
                  <a:pt x="8435" y="429437"/>
                </a:lnTo>
                <a:lnTo>
                  <a:pt x="2139" y="475891"/>
                </a:lnTo>
                <a:lnTo>
                  <a:pt x="0" y="523544"/>
                </a:lnTo>
                <a:lnTo>
                  <a:pt x="0" y="6907276"/>
                </a:lnTo>
                <a:lnTo>
                  <a:pt x="2139" y="6954930"/>
                </a:lnTo>
                <a:lnTo>
                  <a:pt x="8435" y="7001386"/>
                </a:lnTo>
                <a:lnTo>
                  <a:pt x="18701" y="7046458"/>
                </a:lnTo>
                <a:lnTo>
                  <a:pt x="32754" y="7089961"/>
                </a:lnTo>
                <a:lnTo>
                  <a:pt x="50408" y="7131711"/>
                </a:lnTo>
                <a:lnTo>
                  <a:pt x="71479" y="7171522"/>
                </a:lnTo>
                <a:lnTo>
                  <a:pt x="95782" y="7209211"/>
                </a:lnTo>
                <a:lnTo>
                  <a:pt x="123131" y="7244592"/>
                </a:lnTo>
                <a:lnTo>
                  <a:pt x="153343" y="7277481"/>
                </a:lnTo>
                <a:lnTo>
                  <a:pt x="186232" y="7307692"/>
                </a:lnTo>
                <a:lnTo>
                  <a:pt x="221613" y="7335041"/>
                </a:lnTo>
                <a:lnTo>
                  <a:pt x="259302" y="7359343"/>
                </a:lnTo>
                <a:lnTo>
                  <a:pt x="299114" y="7380413"/>
                </a:lnTo>
                <a:lnTo>
                  <a:pt x="340863" y="7398067"/>
                </a:lnTo>
                <a:lnTo>
                  <a:pt x="384366" y="7412119"/>
                </a:lnTo>
                <a:lnTo>
                  <a:pt x="429437" y="7422386"/>
                </a:lnTo>
                <a:lnTo>
                  <a:pt x="475891" y="7428681"/>
                </a:lnTo>
                <a:lnTo>
                  <a:pt x="523544" y="7430820"/>
                </a:lnTo>
                <a:lnTo>
                  <a:pt x="7928187" y="7430820"/>
                </a:lnTo>
                <a:lnTo>
                  <a:pt x="7975842" y="7428681"/>
                </a:lnTo>
                <a:lnTo>
                  <a:pt x="8022297" y="7422386"/>
                </a:lnTo>
                <a:lnTo>
                  <a:pt x="8067369" y="7412119"/>
                </a:lnTo>
                <a:lnTo>
                  <a:pt x="8110872" y="7398067"/>
                </a:lnTo>
                <a:lnTo>
                  <a:pt x="8152622" y="7380413"/>
                </a:lnTo>
                <a:lnTo>
                  <a:pt x="8192434" y="7359343"/>
                </a:lnTo>
                <a:lnTo>
                  <a:pt x="8230123" y="7335041"/>
                </a:lnTo>
                <a:lnTo>
                  <a:pt x="8265504" y="7307692"/>
                </a:lnTo>
                <a:lnTo>
                  <a:pt x="8298392" y="7277481"/>
                </a:lnTo>
                <a:lnTo>
                  <a:pt x="8328603" y="7244592"/>
                </a:lnTo>
                <a:lnTo>
                  <a:pt x="8355952" y="7209211"/>
                </a:lnTo>
                <a:lnTo>
                  <a:pt x="8380254" y="7171522"/>
                </a:lnTo>
                <a:lnTo>
                  <a:pt x="8401325" y="7131711"/>
                </a:lnTo>
                <a:lnTo>
                  <a:pt x="8418978" y="7089961"/>
                </a:lnTo>
                <a:lnTo>
                  <a:pt x="8433031" y="7046458"/>
                </a:lnTo>
                <a:lnTo>
                  <a:pt x="8443297" y="7001386"/>
                </a:lnTo>
                <a:lnTo>
                  <a:pt x="8449592" y="6954930"/>
                </a:lnTo>
                <a:lnTo>
                  <a:pt x="8451732" y="6907276"/>
                </a:lnTo>
                <a:lnTo>
                  <a:pt x="8451732" y="523544"/>
                </a:lnTo>
                <a:lnTo>
                  <a:pt x="8449592" y="475891"/>
                </a:lnTo>
                <a:lnTo>
                  <a:pt x="8443297" y="429437"/>
                </a:lnTo>
                <a:lnTo>
                  <a:pt x="8433031" y="384366"/>
                </a:lnTo>
                <a:lnTo>
                  <a:pt x="8418978" y="340863"/>
                </a:lnTo>
                <a:lnTo>
                  <a:pt x="8401325" y="299114"/>
                </a:lnTo>
                <a:lnTo>
                  <a:pt x="8380254" y="259302"/>
                </a:lnTo>
                <a:lnTo>
                  <a:pt x="8355952" y="221613"/>
                </a:lnTo>
                <a:lnTo>
                  <a:pt x="8328603" y="186232"/>
                </a:lnTo>
                <a:lnTo>
                  <a:pt x="8298392" y="153343"/>
                </a:lnTo>
                <a:lnTo>
                  <a:pt x="8265504" y="123131"/>
                </a:lnTo>
                <a:lnTo>
                  <a:pt x="8230123" y="95782"/>
                </a:lnTo>
                <a:lnTo>
                  <a:pt x="8192434" y="71479"/>
                </a:lnTo>
                <a:lnTo>
                  <a:pt x="8152622" y="50408"/>
                </a:lnTo>
                <a:lnTo>
                  <a:pt x="8110872" y="32754"/>
                </a:lnTo>
                <a:lnTo>
                  <a:pt x="8067369" y="18701"/>
                </a:lnTo>
                <a:lnTo>
                  <a:pt x="8022297" y="8435"/>
                </a:lnTo>
                <a:lnTo>
                  <a:pt x="7975842" y="2139"/>
                </a:lnTo>
                <a:lnTo>
                  <a:pt x="7928187" y="0"/>
                </a:lnTo>
                <a:lnTo>
                  <a:pt x="523544" y="0"/>
                </a:lnTo>
                <a:close/>
              </a:path>
            </a:pathLst>
          </a:custGeom>
          <a:noFill/>
          <a:ln cap="flat" cmpd="sng" w="29675">
            <a:solidFill>
              <a:srgbClr val="ED2891"/>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79" name="Google Shape;479;p16"/>
          <p:cNvSpPr/>
          <p:nvPr/>
        </p:nvSpPr>
        <p:spPr>
          <a:xfrm>
            <a:off x="6422500" y="2774301"/>
            <a:ext cx="5134499" cy="3585653"/>
          </a:xfrm>
          <a:custGeom>
            <a:rect b="b" l="l" r="r" t="t"/>
            <a:pathLst>
              <a:path extrusionOk="0" h="7431405" w="8451850">
                <a:moveTo>
                  <a:pt x="7928187" y="0"/>
                </a:moveTo>
                <a:lnTo>
                  <a:pt x="523544" y="0"/>
                </a:lnTo>
                <a:lnTo>
                  <a:pt x="475891" y="2139"/>
                </a:lnTo>
                <a:lnTo>
                  <a:pt x="429437" y="8435"/>
                </a:lnTo>
                <a:lnTo>
                  <a:pt x="384366" y="18701"/>
                </a:lnTo>
                <a:lnTo>
                  <a:pt x="340863" y="32754"/>
                </a:lnTo>
                <a:lnTo>
                  <a:pt x="299114" y="50408"/>
                </a:lnTo>
                <a:lnTo>
                  <a:pt x="259302" y="71479"/>
                </a:lnTo>
                <a:lnTo>
                  <a:pt x="221613" y="95782"/>
                </a:lnTo>
                <a:lnTo>
                  <a:pt x="186232" y="123131"/>
                </a:lnTo>
                <a:lnTo>
                  <a:pt x="153343" y="153343"/>
                </a:lnTo>
                <a:lnTo>
                  <a:pt x="123131" y="186232"/>
                </a:lnTo>
                <a:lnTo>
                  <a:pt x="95782" y="221613"/>
                </a:lnTo>
                <a:lnTo>
                  <a:pt x="71479" y="259302"/>
                </a:lnTo>
                <a:lnTo>
                  <a:pt x="50408" y="299114"/>
                </a:lnTo>
                <a:lnTo>
                  <a:pt x="32754" y="340863"/>
                </a:lnTo>
                <a:lnTo>
                  <a:pt x="18701" y="384366"/>
                </a:lnTo>
                <a:lnTo>
                  <a:pt x="8435" y="429437"/>
                </a:lnTo>
                <a:lnTo>
                  <a:pt x="2139" y="475891"/>
                </a:lnTo>
                <a:lnTo>
                  <a:pt x="0" y="523544"/>
                </a:lnTo>
                <a:lnTo>
                  <a:pt x="0" y="6907276"/>
                </a:lnTo>
                <a:lnTo>
                  <a:pt x="2139" y="6954930"/>
                </a:lnTo>
                <a:lnTo>
                  <a:pt x="8435" y="7001386"/>
                </a:lnTo>
                <a:lnTo>
                  <a:pt x="18701" y="7046458"/>
                </a:lnTo>
                <a:lnTo>
                  <a:pt x="32754" y="7089961"/>
                </a:lnTo>
                <a:lnTo>
                  <a:pt x="50408" y="7131711"/>
                </a:lnTo>
                <a:lnTo>
                  <a:pt x="71479" y="7171522"/>
                </a:lnTo>
                <a:lnTo>
                  <a:pt x="95782" y="7209211"/>
                </a:lnTo>
                <a:lnTo>
                  <a:pt x="123131" y="7244592"/>
                </a:lnTo>
                <a:lnTo>
                  <a:pt x="153343" y="7277481"/>
                </a:lnTo>
                <a:lnTo>
                  <a:pt x="186232" y="7307692"/>
                </a:lnTo>
                <a:lnTo>
                  <a:pt x="221613" y="7335041"/>
                </a:lnTo>
                <a:lnTo>
                  <a:pt x="259302" y="7359343"/>
                </a:lnTo>
                <a:lnTo>
                  <a:pt x="299114" y="7380413"/>
                </a:lnTo>
                <a:lnTo>
                  <a:pt x="340863" y="7398067"/>
                </a:lnTo>
                <a:lnTo>
                  <a:pt x="384366" y="7412119"/>
                </a:lnTo>
                <a:lnTo>
                  <a:pt x="429437" y="7422386"/>
                </a:lnTo>
                <a:lnTo>
                  <a:pt x="475891" y="7428681"/>
                </a:lnTo>
                <a:lnTo>
                  <a:pt x="523544" y="7430820"/>
                </a:lnTo>
                <a:lnTo>
                  <a:pt x="7928187" y="7430820"/>
                </a:lnTo>
                <a:lnTo>
                  <a:pt x="7975842" y="7428681"/>
                </a:lnTo>
                <a:lnTo>
                  <a:pt x="8022297" y="7422386"/>
                </a:lnTo>
                <a:lnTo>
                  <a:pt x="8067369" y="7412119"/>
                </a:lnTo>
                <a:lnTo>
                  <a:pt x="8110872" y="7398067"/>
                </a:lnTo>
                <a:lnTo>
                  <a:pt x="8152622" y="7380413"/>
                </a:lnTo>
                <a:lnTo>
                  <a:pt x="8192434" y="7359343"/>
                </a:lnTo>
                <a:lnTo>
                  <a:pt x="8230123" y="7335041"/>
                </a:lnTo>
                <a:lnTo>
                  <a:pt x="8265504" y="7307692"/>
                </a:lnTo>
                <a:lnTo>
                  <a:pt x="8298392" y="7277481"/>
                </a:lnTo>
                <a:lnTo>
                  <a:pt x="8328603" y="7244592"/>
                </a:lnTo>
                <a:lnTo>
                  <a:pt x="8355952" y="7209211"/>
                </a:lnTo>
                <a:lnTo>
                  <a:pt x="8380254" y="7171522"/>
                </a:lnTo>
                <a:lnTo>
                  <a:pt x="8401325" y="7131711"/>
                </a:lnTo>
                <a:lnTo>
                  <a:pt x="8418978" y="7089961"/>
                </a:lnTo>
                <a:lnTo>
                  <a:pt x="8433031" y="7046458"/>
                </a:lnTo>
                <a:lnTo>
                  <a:pt x="8443297" y="7001386"/>
                </a:lnTo>
                <a:lnTo>
                  <a:pt x="8449592" y="6954930"/>
                </a:lnTo>
                <a:lnTo>
                  <a:pt x="8451732" y="6907276"/>
                </a:lnTo>
                <a:lnTo>
                  <a:pt x="8451732" y="523544"/>
                </a:lnTo>
                <a:lnTo>
                  <a:pt x="8449592" y="475891"/>
                </a:lnTo>
                <a:lnTo>
                  <a:pt x="8443297" y="429437"/>
                </a:lnTo>
                <a:lnTo>
                  <a:pt x="8433031" y="384366"/>
                </a:lnTo>
                <a:lnTo>
                  <a:pt x="8418978" y="340863"/>
                </a:lnTo>
                <a:lnTo>
                  <a:pt x="8401325" y="299114"/>
                </a:lnTo>
                <a:lnTo>
                  <a:pt x="8380254" y="259302"/>
                </a:lnTo>
                <a:lnTo>
                  <a:pt x="8355952" y="221613"/>
                </a:lnTo>
                <a:lnTo>
                  <a:pt x="8328603" y="186232"/>
                </a:lnTo>
                <a:lnTo>
                  <a:pt x="8298392" y="153343"/>
                </a:lnTo>
                <a:lnTo>
                  <a:pt x="8265504" y="123131"/>
                </a:lnTo>
                <a:lnTo>
                  <a:pt x="8230123" y="95782"/>
                </a:lnTo>
                <a:lnTo>
                  <a:pt x="8192434" y="71479"/>
                </a:lnTo>
                <a:lnTo>
                  <a:pt x="8152622" y="50408"/>
                </a:lnTo>
                <a:lnTo>
                  <a:pt x="8110872" y="32754"/>
                </a:lnTo>
                <a:lnTo>
                  <a:pt x="8067369" y="18701"/>
                </a:lnTo>
                <a:lnTo>
                  <a:pt x="8022297" y="8435"/>
                </a:lnTo>
                <a:lnTo>
                  <a:pt x="7975842" y="2139"/>
                </a:lnTo>
                <a:lnTo>
                  <a:pt x="7928187" y="0"/>
                </a:lnTo>
                <a:close/>
              </a:path>
            </a:pathLst>
          </a:custGeom>
          <a:solidFill>
            <a:srgbClr val="ED2891"/>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80" name="Google Shape;480;p16"/>
          <p:cNvSpPr txBox="1"/>
          <p:nvPr/>
        </p:nvSpPr>
        <p:spPr>
          <a:xfrm>
            <a:off x="830675" y="2921250"/>
            <a:ext cx="4696200" cy="3479700"/>
          </a:xfrm>
          <a:prstGeom prst="rect">
            <a:avLst/>
          </a:prstGeom>
          <a:noFill/>
          <a:ln>
            <a:noFill/>
          </a:ln>
        </p:spPr>
        <p:txBody>
          <a:bodyPr anchorCtr="0" anchor="t" bIns="91425" lIns="91425" spcFirstLastPara="1" rIns="91425" wrap="square" tIns="91425">
            <a:noAutofit/>
          </a:bodyPr>
          <a:lstStyle/>
          <a:p>
            <a:pPr indent="-336550" lvl="0" marL="457200" marR="0" rtl="0" algn="l">
              <a:lnSpc>
                <a:spcPct val="100000"/>
              </a:lnSpc>
              <a:spcBef>
                <a:spcPts val="0"/>
              </a:spcBef>
              <a:spcAft>
                <a:spcPts val="0"/>
              </a:spcAft>
              <a:buClr>
                <a:schemeClr val="dk1"/>
              </a:buClr>
              <a:buSzPts val="1700"/>
              <a:buFont typeface="Arial"/>
              <a:buChar char="●"/>
            </a:pPr>
            <a:r>
              <a:rPr b="0" i="0" lang="en-US" sz="1700" u="none" cap="none" strike="noStrike">
                <a:solidFill>
                  <a:schemeClr val="dk1"/>
                </a:solidFill>
                <a:latin typeface="Roboto"/>
                <a:ea typeface="Roboto"/>
                <a:cs typeface="Roboto"/>
                <a:sym typeface="Roboto"/>
              </a:rPr>
              <a:t>Limite les interventions à la « participation » ou à l’« autonomisation » sans s’attaquer aux inégalités fondamentales.</a:t>
            </a:r>
            <a:endParaRPr b="0" i="0" sz="1700" u="none" cap="none" strike="noStrike">
              <a:solidFill>
                <a:schemeClr val="dk1"/>
              </a:solidFill>
              <a:latin typeface="Roboto"/>
              <a:ea typeface="Roboto"/>
              <a:cs typeface="Roboto"/>
              <a:sym typeface="Roboto"/>
            </a:endParaRPr>
          </a:p>
          <a:p>
            <a:pPr indent="-336550" lvl="0" marL="457200" marR="0" rtl="0" algn="l">
              <a:lnSpc>
                <a:spcPct val="100000"/>
              </a:lnSpc>
              <a:spcBef>
                <a:spcPts val="0"/>
              </a:spcBef>
              <a:spcAft>
                <a:spcPts val="0"/>
              </a:spcAft>
              <a:buClr>
                <a:schemeClr val="dk1"/>
              </a:buClr>
              <a:buSzPts val="1700"/>
              <a:buFont typeface="Arial"/>
              <a:buChar char="●"/>
            </a:pPr>
            <a:r>
              <a:rPr b="0" i="0" lang="en-US" sz="1700" u="none" cap="none" strike="noStrike">
                <a:solidFill>
                  <a:schemeClr val="dk1"/>
                </a:solidFill>
                <a:latin typeface="Roboto"/>
                <a:ea typeface="Roboto"/>
                <a:cs typeface="Roboto"/>
                <a:sym typeface="Roboto"/>
              </a:rPr>
              <a:t>Prête l’uniformité</a:t>
            </a:r>
            <a:endParaRPr b="0" i="0" sz="1700" u="none" cap="none" strike="noStrike">
              <a:solidFill>
                <a:schemeClr val="dk1"/>
              </a:solidFill>
              <a:latin typeface="Roboto"/>
              <a:ea typeface="Roboto"/>
              <a:cs typeface="Roboto"/>
              <a:sym typeface="Roboto"/>
            </a:endParaRPr>
          </a:p>
          <a:p>
            <a:pPr indent="-336550" lvl="0" marL="457200" marR="0" rtl="0" algn="l">
              <a:lnSpc>
                <a:spcPct val="100000"/>
              </a:lnSpc>
              <a:spcBef>
                <a:spcPts val="0"/>
              </a:spcBef>
              <a:spcAft>
                <a:spcPts val="0"/>
              </a:spcAft>
              <a:buClr>
                <a:schemeClr val="dk1"/>
              </a:buClr>
              <a:buSzPts val="1700"/>
              <a:buFont typeface="Arial"/>
              <a:buChar char="●"/>
            </a:pPr>
            <a:r>
              <a:rPr b="0" i="0" lang="en-US" sz="1700" u="none" cap="none" strike="noStrike">
                <a:solidFill>
                  <a:schemeClr val="dk1"/>
                </a:solidFill>
                <a:latin typeface="Roboto"/>
                <a:ea typeface="Roboto"/>
                <a:cs typeface="Roboto"/>
                <a:sym typeface="Roboto"/>
              </a:rPr>
              <a:t>Se concentre uniquement sur le changement individuel</a:t>
            </a:r>
            <a:endParaRPr b="0" i="0" sz="1700" u="none" cap="none" strike="noStrike">
              <a:solidFill>
                <a:schemeClr val="dk1"/>
              </a:solidFill>
              <a:latin typeface="Roboto"/>
              <a:ea typeface="Roboto"/>
              <a:cs typeface="Roboto"/>
              <a:sym typeface="Roboto"/>
            </a:endParaRPr>
          </a:p>
          <a:p>
            <a:pPr indent="-336550" lvl="0" marL="457200" marR="0" rtl="0" algn="l">
              <a:lnSpc>
                <a:spcPct val="100000"/>
              </a:lnSpc>
              <a:spcBef>
                <a:spcPts val="0"/>
              </a:spcBef>
              <a:spcAft>
                <a:spcPts val="0"/>
              </a:spcAft>
              <a:buClr>
                <a:schemeClr val="dk1"/>
              </a:buClr>
              <a:buSzPts val="1700"/>
              <a:buFont typeface="Arial"/>
              <a:buChar char="●"/>
            </a:pPr>
            <a:r>
              <a:rPr b="0" i="0" lang="en-US" sz="1700" u="none" cap="none" strike="noStrike">
                <a:solidFill>
                  <a:schemeClr val="dk1"/>
                </a:solidFill>
                <a:latin typeface="Roboto"/>
                <a:ea typeface="Roboto"/>
                <a:cs typeface="Roboto"/>
                <a:sym typeface="Roboto"/>
              </a:rPr>
              <a:t>Se fie uniquement aux données agrégées</a:t>
            </a:r>
            <a:endParaRPr b="0" i="0" sz="1700" u="none" cap="none" strike="noStrike">
              <a:solidFill>
                <a:schemeClr val="dk1"/>
              </a:solidFill>
              <a:latin typeface="Roboto"/>
              <a:ea typeface="Roboto"/>
              <a:cs typeface="Roboto"/>
              <a:sym typeface="Roboto"/>
            </a:endParaRPr>
          </a:p>
          <a:p>
            <a:pPr indent="-336550" lvl="0" marL="457200" marR="0" rtl="0" algn="l">
              <a:lnSpc>
                <a:spcPct val="100000"/>
              </a:lnSpc>
              <a:spcBef>
                <a:spcPts val="0"/>
              </a:spcBef>
              <a:spcAft>
                <a:spcPts val="0"/>
              </a:spcAft>
              <a:buClr>
                <a:schemeClr val="dk1"/>
              </a:buClr>
              <a:buSzPts val="1700"/>
              <a:buFont typeface="Arial"/>
              <a:buChar char="●"/>
            </a:pPr>
            <a:r>
              <a:rPr b="0" i="0" lang="en-US" sz="1700" u="none" cap="none" strike="noStrike">
                <a:solidFill>
                  <a:schemeClr val="dk1"/>
                </a:solidFill>
                <a:latin typeface="Roboto"/>
                <a:ea typeface="Roboto"/>
                <a:cs typeface="Roboto"/>
                <a:sym typeface="Roboto"/>
              </a:rPr>
              <a:t>Collecte des données désagrégées sans les utiliser</a:t>
            </a:r>
            <a:endParaRPr b="0" i="0" sz="1700" u="none" cap="none" strike="noStrike">
              <a:solidFill>
                <a:schemeClr val="dk1"/>
              </a:solidFill>
              <a:latin typeface="Roboto"/>
              <a:ea typeface="Roboto"/>
              <a:cs typeface="Roboto"/>
              <a:sym typeface="Roboto"/>
            </a:endParaRPr>
          </a:p>
          <a:p>
            <a:pPr indent="-336550" lvl="0" marL="457200" marR="0" rtl="0" algn="l">
              <a:lnSpc>
                <a:spcPct val="100000"/>
              </a:lnSpc>
              <a:spcBef>
                <a:spcPts val="0"/>
              </a:spcBef>
              <a:spcAft>
                <a:spcPts val="0"/>
              </a:spcAft>
              <a:buClr>
                <a:schemeClr val="dk1"/>
              </a:buClr>
              <a:buSzPts val="1700"/>
              <a:buFont typeface="Arial"/>
              <a:buChar char="●"/>
            </a:pPr>
            <a:r>
              <a:rPr b="0" i="0" lang="en-US" sz="1700" u="none" cap="none" strike="noStrike">
                <a:solidFill>
                  <a:schemeClr val="dk1"/>
                </a:solidFill>
                <a:latin typeface="Roboto"/>
                <a:ea typeface="Roboto"/>
                <a:cs typeface="Roboto"/>
                <a:sym typeface="Roboto"/>
              </a:rPr>
              <a:t>Limite le travail sur le genre aux spécialistes du genre</a:t>
            </a:r>
            <a:endParaRPr b="0" i="0" sz="1700" u="none" cap="none" strike="noStrike">
              <a:solidFill>
                <a:schemeClr val="dk1"/>
              </a:solidFill>
              <a:latin typeface="Roboto"/>
              <a:ea typeface="Roboto"/>
              <a:cs typeface="Roboto"/>
              <a:sym typeface="Roboto"/>
            </a:endParaRPr>
          </a:p>
        </p:txBody>
      </p:sp>
      <p:sp>
        <p:nvSpPr>
          <p:cNvPr id="481" name="Google Shape;481;p16"/>
          <p:cNvSpPr txBox="1"/>
          <p:nvPr/>
        </p:nvSpPr>
        <p:spPr>
          <a:xfrm>
            <a:off x="644000" y="1852178"/>
            <a:ext cx="5623500" cy="70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100"/>
              <a:buFont typeface="Arial"/>
              <a:buNone/>
            </a:pPr>
            <a:r>
              <a:rPr b="0" i="0" lang="en-US" sz="2100" u="none" cap="none" strike="noStrike">
                <a:solidFill>
                  <a:schemeClr val="dk1"/>
                </a:solidFill>
                <a:latin typeface="Roboto"/>
                <a:ea typeface="Roboto"/>
                <a:cs typeface="Roboto"/>
                <a:sym typeface="Roboto"/>
              </a:rPr>
              <a:t>Une approche transformatrice en matière des genres NE…PAS</a:t>
            </a:r>
            <a:endParaRPr b="1" i="0" sz="2100" u="none" cap="none" strike="noStrike">
              <a:solidFill>
                <a:schemeClr val="dk1"/>
              </a:solidFill>
              <a:latin typeface="Roboto"/>
              <a:ea typeface="Roboto"/>
              <a:cs typeface="Roboto"/>
              <a:sym typeface="Roboto"/>
            </a:endParaRPr>
          </a:p>
        </p:txBody>
      </p:sp>
      <p:sp>
        <p:nvSpPr>
          <p:cNvPr id="482" name="Google Shape;482;p16"/>
          <p:cNvSpPr txBox="1"/>
          <p:nvPr/>
        </p:nvSpPr>
        <p:spPr>
          <a:xfrm>
            <a:off x="6458675" y="1852178"/>
            <a:ext cx="4507800" cy="357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100"/>
              <a:buFont typeface="Arial"/>
              <a:buNone/>
            </a:pPr>
            <a:r>
              <a:rPr b="0" i="0" lang="en-US" sz="2100" u="none" cap="none" strike="noStrike">
                <a:solidFill>
                  <a:schemeClr val="dk1"/>
                </a:solidFill>
                <a:latin typeface="Roboto"/>
                <a:ea typeface="Roboto"/>
                <a:cs typeface="Roboto"/>
                <a:sym typeface="Roboto"/>
              </a:rPr>
              <a:t>Une approche transformatrice de genre…</a:t>
            </a:r>
            <a:endParaRPr b="1" i="0" sz="2100" u="none" cap="none" strike="noStrike">
              <a:solidFill>
                <a:schemeClr val="dk1"/>
              </a:solidFill>
              <a:latin typeface="Roboto"/>
              <a:ea typeface="Roboto"/>
              <a:cs typeface="Roboto"/>
              <a:sym typeface="Roboto"/>
            </a:endParaRPr>
          </a:p>
        </p:txBody>
      </p:sp>
      <p:sp>
        <p:nvSpPr>
          <p:cNvPr id="483" name="Google Shape;483;p16"/>
          <p:cNvSpPr txBox="1"/>
          <p:nvPr/>
        </p:nvSpPr>
        <p:spPr>
          <a:xfrm>
            <a:off x="6611075" y="3143250"/>
            <a:ext cx="4696200" cy="2781300"/>
          </a:xfrm>
          <a:prstGeom prst="rect">
            <a:avLst/>
          </a:prstGeom>
          <a:noFill/>
          <a:ln>
            <a:noFill/>
          </a:ln>
        </p:spPr>
        <p:txBody>
          <a:bodyPr anchorCtr="0" anchor="t" bIns="91425" lIns="91425" spcFirstLastPara="1" rIns="91425" wrap="square" tIns="91425">
            <a:noAutofit/>
          </a:bodyPr>
          <a:lstStyle/>
          <a:p>
            <a:pPr indent="-336550" lvl="0" marL="457200" marR="0" rtl="0" algn="l">
              <a:lnSpc>
                <a:spcPct val="100000"/>
              </a:lnSpc>
              <a:spcBef>
                <a:spcPts val="0"/>
              </a:spcBef>
              <a:spcAft>
                <a:spcPts val="0"/>
              </a:spcAft>
              <a:buClr>
                <a:srgbClr val="FFFFFF"/>
              </a:buClr>
              <a:buSzPts val="1700"/>
              <a:buFont typeface="Arial"/>
              <a:buChar char="●"/>
            </a:pPr>
            <a:r>
              <a:rPr b="0" i="0" lang="en-US" sz="1700" u="none" cap="none" strike="noStrike">
                <a:solidFill>
                  <a:srgbClr val="FFFFFF"/>
                </a:solidFill>
                <a:latin typeface="Roboto"/>
                <a:ea typeface="Roboto"/>
                <a:cs typeface="Roboto"/>
                <a:sym typeface="Roboto"/>
              </a:rPr>
              <a:t>Poursuit un changement structurel profond</a:t>
            </a:r>
            <a:endParaRPr b="0" i="0" sz="1700" u="none" cap="none" strike="noStrike">
              <a:solidFill>
                <a:srgbClr val="FFFFFF"/>
              </a:solidFill>
              <a:latin typeface="Roboto"/>
              <a:ea typeface="Roboto"/>
              <a:cs typeface="Roboto"/>
              <a:sym typeface="Roboto"/>
            </a:endParaRPr>
          </a:p>
          <a:p>
            <a:pPr indent="-336550" lvl="0" marL="457200" marR="0" rtl="0" algn="l">
              <a:lnSpc>
                <a:spcPct val="100000"/>
              </a:lnSpc>
              <a:spcBef>
                <a:spcPts val="0"/>
              </a:spcBef>
              <a:spcAft>
                <a:spcPts val="0"/>
              </a:spcAft>
              <a:buClr>
                <a:srgbClr val="FFFFFF"/>
              </a:buClr>
              <a:buSzPts val="1700"/>
              <a:buFont typeface="Arial"/>
              <a:buChar char="●"/>
            </a:pPr>
            <a:r>
              <a:rPr b="0" i="0" lang="en-US" sz="1700" u="none" cap="none" strike="noStrike">
                <a:solidFill>
                  <a:srgbClr val="FFFFFF"/>
                </a:solidFill>
                <a:latin typeface="Roboto"/>
                <a:ea typeface="Roboto"/>
                <a:cs typeface="Roboto"/>
                <a:sym typeface="Roboto"/>
              </a:rPr>
              <a:t>S'efforce de comprendre et de respecter le contexte local</a:t>
            </a:r>
            <a:endParaRPr b="0" i="0" sz="1700" u="none" cap="none" strike="noStrike">
              <a:solidFill>
                <a:srgbClr val="FFFFFF"/>
              </a:solidFill>
              <a:latin typeface="Roboto"/>
              <a:ea typeface="Roboto"/>
              <a:cs typeface="Roboto"/>
              <a:sym typeface="Roboto"/>
            </a:endParaRPr>
          </a:p>
          <a:p>
            <a:pPr indent="-336550" lvl="0" marL="457200" marR="0" rtl="0" algn="l">
              <a:lnSpc>
                <a:spcPct val="100000"/>
              </a:lnSpc>
              <a:spcBef>
                <a:spcPts val="0"/>
              </a:spcBef>
              <a:spcAft>
                <a:spcPts val="0"/>
              </a:spcAft>
              <a:buClr>
                <a:srgbClr val="FFFFFF"/>
              </a:buClr>
              <a:buSzPts val="1700"/>
              <a:buFont typeface="Arial"/>
              <a:buChar char="●"/>
            </a:pPr>
            <a:r>
              <a:rPr b="0" i="0" lang="en-US" sz="1700" u="none" cap="none" strike="noStrike">
                <a:solidFill>
                  <a:srgbClr val="FFFFFF"/>
                </a:solidFill>
                <a:latin typeface="Roboto"/>
                <a:ea typeface="Roboto"/>
                <a:cs typeface="Roboto"/>
                <a:sym typeface="Roboto"/>
              </a:rPr>
              <a:t>Intervient à plusieurs niveaux</a:t>
            </a:r>
            <a:endParaRPr b="0" i="0" sz="1700" u="none" cap="none" strike="noStrike">
              <a:solidFill>
                <a:srgbClr val="FFFFFF"/>
              </a:solidFill>
              <a:latin typeface="Roboto"/>
              <a:ea typeface="Roboto"/>
              <a:cs typeface="Roboto"/>
              <a:sym typeface="Roboto"/>
            </a:endParaRPr>
          </a:p>
          <a:p>
            <a:pPr indent="-336550" lvl="0" marL="457200" marR="0" rtl="0" algn="l">
              <a:lnSpc>
                <a:spcPct val="100000"/>
              </a:lnSpc>
              <a:spcBef>
                <a:spcPts val="0"/>
              </a:spcBef>
              <a:spcAft>
                <a:spcPts val="0"/>
              </a:spcAft>
              <a:buClr>
                <a:srgbClr val="FFFFFF"/>
              </a:buClr>
              <a:buSzPts val="1700"/>
              <a:buFont typeface="Arial"/>
              <a:buChar char="●"/>
            </a:pPr>
            <a:r>
              <a:rPr b="0" i="0" lang="en-US" sz="1700" u="none" cap="none" strike="noStrike">
                <a:solidFill>
                  <a:srgbClr val="FFFFFF"/>
                </a:solidFill>
                <a:latin typeface="Roboto"/>
                <a:ea typeface="Roboto"/>
                <a:cs typeface="Roboto"/>
                <a:sym typeface="Roboto"/>
              </a:rPr>
              <a:t>Utilise une théorie du changement</a:t>
            </a:r>
            <a:endParaRPr b="0" i="0" sz="1700" u="none" cap="none" strike="noStrike">
              <a:solidFill>
                <a:srgbClr val="FFFFFF"/>
              </a:solidFill>
              <a:latin typeface="Roboto"/>
              <a:ea typeface="Roboto"/>
              <a:cs typeface="Roboto"/>
              <a:sym typeface="Roboto"/>
            </a:endParaRPr>
          </a:p>
          <a:p>
            <a:pPr indent="-336550" lvl="0" marL="457200" marR="0" rtl="0" algn="l">
              <a:lnSpc>
                <a:spcPct val="100000"/>
              </a:lnSpc>
              <a:spcBef>
                <a:spcPts val="0"/>
              </a:spcBef>
              <a:spcAft>
                <a:spcPts val="0"/>
              </a:spcAft>
              <a:buClr>
                <a:srgbClr val="FFFFFF"/>
              </a:buClr>
              <a:buSzPts val="1700"/>
              <a:buFont typeface="Arial"/>
              <a:buChar char="●"/>
            </a:pPr>
            <a:r>
              <a:rPr b="0" i="0" lang="en-US" sz="1700" u="none" cap="none" strike="noStrike">
                <a:solidFill>
                  <a:srgbClr val="FFFFFF"/>
                </a:solidFill>
                <a:latin typeface="Roboto"/>
                <a:ea typeface="Roboto"/>
                <a:cs typeface="Roboto"/>
                <a:sym typeface="Roboto"/>
              </a:rPr>
              <a:t>Aligne les actions transformatrices sur des mesures transformatrices</a:t>
            </a:r>
            <a:endParaRPr b="0" i="0" sz="1700" u="none" cap="none" strike="noStrike">
              <a:solidFill>
                <a:srgbClr val="FFFFFF"/>
              </a:solidFill>
              <a:latin typeface="Roboto"/>
              <a:ea typeface="Roboto"/>
              <a:cs typeface="Roboto"/>
              <a:sym typeface="Roboto"/>
            </a:endParaRPr>
          </a:p>
          <a:p>
            <a:pPr indent="-336550" lvl="0" marL="457200" marR="0" rtl="0" algn="l">
              <a:lnSpc>
                <a:spcPct val="100000"/>
              </a:lnSpc>
              <a:spcBef>
                <a:spcPts val="0"/>
              </a:spcBef>
              <a:spcAft>
                <a:spcPts val="0"/>
              </a:spcAft>
              <a:buClr>
                <a:srgbClr val="FFFFFF"/>
              </a:buClr>
              <a:buSzPts val="1700"/>
              <a:buFont typeface="Arial"/>
              <a:buChar char="●"/>
            </a:pPr>
            <a:r>
              <a:rPr b="0" i="0" lang="en-US" sz="1700" u="none" cap="none" strike="noStrike">
                <a:solidFill>
                  <a:srgbClr val="FFFFFF"/>
                </a:solidFill>
                <a:latin typeface="Roboto"/>
                <a:ea typeface="Roboto"/>
                <a:cs typeface="Roboto"/>
                <a:sym typeface="Roboto"/>
              </a:rPr>
              <a:t>Favorise la responsabilisation</a:t>
            </a:r>
            <a:endParaRPr b="0" i="0" sz="1700" u="none" cap="none" strike="noStrike">
              <a:solidFill>
                <a:srgbClr val="FFFFFF"/>
              </a:solidFill>
              <a:latin typeface="Roboto"/>
              <a:ea typeface="Roboto"/>
              <a:cs typeface="Roboto"/>
              <a:sym typeface="Roboto"/>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p17"/>
          <p:cNvSpPr txBox="1"/>
          <p:nvPr>
            <p:ph type="title"/>
          </p:nvPr>
        </p:nvSpPr>
        <p:spPr>
          <a:xfrm>
            <a:off x="3113025" y="2541103"/>
            <a:ext cx="4861500" cy="1870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6000"/>
              <a:buFont typeface="Bebas Neue"/>
              <a:buNone/>
            </a:pPr>
            <a:r>
              <a:rPr b="1" lang="en-US" sz="6000">
                <a:latin typeface="Bebas Neue"/>
                <a:ea typeface="Bebas Neue"/>
                <a:cs typeface="Bebas Neue"/>
                <a:sym typeface="Bebas Neue"/>
              </a:rPr>
              <a:t>3. L’intégration du genre dans la pratique</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 name="Shape 493"/>
        <p:cNvGrpSpPr/>
        <p:nvPr/>
      </p:nvGrpSpPr>
      <p:grpSpPr>
        <a:xfrm>
          <a:off x="0" y="0"/>
          <a:ext cx="0" cy="0"/>
          <a:chOff x="0" y="0"/>
          <a:chExt cx="0" cy="0"/>
        </a:xfrm>
      </p:grpSpPr>
      <p:sp>
        <p:nvSpPr>
          <p:cNvPr id="494" name="Google Shape;494;p18"/>
          <p:cNvSpPr/>
          <p:nvPr/>
        </p:nvSpPr>
        <p:spPr>
          <a:xfrm>
            <a:off x="-778975" y="5554199"/>
            <a:ext cx="6639000" cy="1080600"/>
          </a:xfrm>
          <a:prstGeom prst="roundRect">
            <a:avLst>
              <a:gd fmla="val 50000" name="adj"/>
            </a:avLst>
          </a:prstGeom>
          <a:solidFill>
            <a:srgbClr val="FFFFFF"/>
          </a:solidFill>
          <a:ln cap="flat" cmpd="sng" w="38100">
            <a:solidFill>
              <a:srgbClr val="345EAB"/>
            </a:solidFill>
            <a:prstDash val="solid"/>
            <a:round/>
            <a:headEnd len="sm" w="sm" type="none"/>
            <a:tailEnd len="sm" w="sm" type="none"/>
          </a:ln>
        </p:spPr>
        <p:txBody>
          <a:bodyPr anchorCtr="0" anchor="ctr" bIns="91425" lIns="91425" spcFirstLastPara="1" rIns="91425" wrap="square" tIns="91425">
            <a:noAutofit/>
          </a:bodyPr>
          <a:lstStyle/>
          <a:p>
            <a:pPr indent="0" lvl="0" marL="1028700" marR="0" rtl="0" algn="l">
              <a:lnSpc>
                <a:spcPct val="115000"/>
              </a:lnSpc>
              <a:spcBef>
                <a:spcPts val="1200"/>
              </a:spcBef>
              <a:spcAft>
                <a:spcPts val="120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Dynamique du pouvoir entre les personnes de genres, d’âges, etc. différents.</a:t>
            </a:r>
            <a:endParaRPr b="0" i="0" sz="1700" u="none" cap="none" strike="noStrike">
              <a:solidFill>
                <a:schemeClr val="dk1"/>
              </a:solidFill>
              <a:latin typeface="Roboto"/>
              <a:ea typeface="Roboto"/>
              <a:cs typeface="Roboto"/>
              <a:sym typeface="Roboto"/>
            </a:endParaRPr>
          </a:p>
        </p:txBody>
      </p:sp>
      <p:sp>
        <p:nvSpPr>
          <p:cNvPr id="495" name="Google Shape;495;p18"/>
          <p:cNvSpPr txBox="1"/>
          <p:nvPr>
            <p:ph type="title"/>
          </p:nvPr>
        </p:nvSpPr>
        <p:spPr>
          <a:xfrm>
            <a:off x="415600" y="3647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345EAB"/>
                </a:solidFill>
                <a:latin typeface="Bebas Neue"/>
                <a:ea typeface="Bebas Neue"/>
                <a:cs typeface="Bebas Neue"/>
                <a:sym typeface="Bebas Neue"/>
              </a:rPr>
              <a:t>Réalisation d'une analyse de genre</a:t>
            </a:r>
            <a:endParaRPr sz="4400">
              <a:solidFill>
                <a:srgbClr val="345EAB"/>
              </a:solidFill>
              <a:latin typeface="Bebas Neue"/>
              <a:ea typeface="Bebas Neue"/>
              <a:cs typeface="Bebas Neue"/>
              <a:sym typeface="Bebas Neue"/>
            </a:endParaRPr>
          </a:p>
        </p:txBody>
      </p:sp>
      <p:sp>
        <p:nvSpPr>
          <p:cNvPr id="496" name="Google Shape;496;p18"/>
          <p:cNvSpPr txBox="1"/>
          <p:nvPr>
            <p:ph idx="1" type="body"/>
          </p:nvPr>
        </p:nvSpPr>
        <p:spPr>
          <a:xfrm>
            <a:off x="430775" y="1172800"/>
            <a:ext cx="11360700" cy="10806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1000"/>
              </a:spcAft>
              <a:buSzPts val="800"/>
              <a:buNone/>
            </a:pPr>
            <a:r>
              <a:rPr lang="en-US" sz="1700">
                <a:solidFill>
                  <a:schemeClr val="dk1"/>
                </a:solidFill>
                <a:latin typeface="Roboto"/>
                <a:ea typeface="Roboto"/>
                <a:cs typeface="Roboto"/>
                <a:sym typeface="Roboto"/>
              </a:rPr>
              <a:t>L'analyse de genre nous aide à déterminer les points suivants : quels sont les principaux obstacles liés au genre qui entravent la réalisation des objectifs du programme ? Quelles sont les possibilités de les surmonter et de promouvoir l'égalité des genres ? Ces possibilités peuvent être explorées à travers :</a:t>
            </a:r>
            <a:endParaRPr sz="1700">
              <a:solidFill>
                <a:schemeClr val="dk1"/>
              </a:solidFill>
              <a:latin typeface="Roboto"/>
              <a:ea typeface="Roboto"/>
              <a:cs typeface="Roboto"/>
              <a:sym typeface="Roboto"/>
            </a:endParaRPr>
          </a:p>
        </p:txBody>
      </p:sp>
      <p:sp>
        <p:nvSpPr>
          <p:cNvPr id="497" name="Google Shape;497;p18"/>
          <p:cNvSpPr/>
          <p:nvPr/>
        </p:nvSpPr>
        <p:spPr>
          <a:xfrm>
            <a:off x="-735625" y="2353388"/>
            <a:ext cx="6552300" cy="1080600"/>
          </a:xfrm>
          <a:prstGeom prst="roundRect">
            <a:avLst>
              <a:gd fmla="val 50000" name="adj"/>
            </a:avLst>
          </a:prstGeom>
          <a:noFill/>
          <a:ln cap="flat" cmpd="sng" w="38100">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1028700" marR="0" rtl="0" algn="l">
              <a:lnSpc>
                <a:spcPct val="115000"/>
              </a:lnSpc>
              <a:spcBef>
                <a:spcPts val="1200"/>
              </a:spcBef>
              <a:spcAft>
                <a:spcPts val="120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Différents rôles et responsabilités attribués aux femmes, aux hommes, aux filles et aux garçons</a:t>
            </a:r>
            <a:endParaRPr b="0" i="0" sz="1700" u="none" cap="none" strike="noStrike">
              <a:solidFill>
                <a:schemeClr val="dk1"/>
              </a:solidFill>
              <a:latin typeface="Roboto"/>
              <a:ea typeface="Roboto"/>
              <a:cs typeface="Roboto"/>
              <a:sym typeface="Roboto"/>
            </a:endParaRPr>
          </a:p>
        </p:txBody>
      </p:sp>
      <p:sp>
        <p:nvSpPr>
          <p:cNvPr id="498" name="Google Shape;498;p18"/>
          <p:cNvSpPr/>
          <p:nvPr/>
        </p:nvSpPr>
        <p:spPr>
          <a:xfrm>
            <a:off x="-778975" y="3927274"/>
            <a:ext cx="6639000" cy="1080600"/>
          </a:xfrm>
          <a:prstGeom prst="roundRect">
            <a:avLst>
              <a:gd fmla="val 50000" name="adj"/>
            </a:avLst>
          </a:prstGeom>
          <a:solidFill>
            <a:srgbClr val="FFFFFF"/>
          </a:solidFill>
          <a:ln cap="flat" cmpd="sng" w="38100">
            <a:solidFill>
              <a:srgbClr val="00A880"/>
            </a:solidFill>
            <a:prstDash val="solid"/>
            <a:round/>
            <a:headEnd len="sm" w="sm" type="none"/>
            <a:tailEnd len="sm" w="sm" type="none"/>
          </a:ln>
        </p:spPr>
        <p:txBody>
          <a:bodyPr anchorCtr="0" anchor="ctr" bIns="91425" lIns="91425" spcFirstLastPara="1" rIns="91425" wrap="square" tIns="91425">
            <a:noAutofit/>
          </a:bodyPr>
          <a:lstStyle/>
          <a:p>
            <a:pPr indent="0" lvl="0" marL="1028700" marR="0" rtl="0" algn="l">
              <a:lnSpc>
                <a:spcPct val="115000"/>
              </a:lnSpc>
              <a:spcBef>
                <a:spcPts val="1200"/>
              </a:spcBef>
              <a:spcAft>
                <a:spcPts val="120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Modèles de prise de décision au sein du ménage</a:t>
            </a:r>
            <a:endParaRPr b="0" i="0" sz="1700" u="none" cap="none" strike="noStrike">
              <a:solidFill>
                <a:schemeClr val="dk1"/>
              </a:solidFill>
              <a:latin typeface="Roboto"/>
              <a:ea typeface="Roboto"/>
              <a:cs typeface="Roboto"/>
              <a:sym typeface="Roboto"/>
            </a:endParaRPr>
          </a:p>
        </p:txBody>
      </p:sp>
      <p:sp>
        <p:nvSpPr>
          <p:cNvPr id="499" name="Google Shape;499;p18"/>
          <p:cNvSpPr/>
          <p:nvPr/>
        </p:nvSpPr>
        <p:spPr>
          <a:xfrm>
            <a:off x="5860015" y="3072441"/>
            <a:ext cx="7138500" cy="1080600"/>
          </a:xfrm>
          <a:prstGeom prst="roundRect">
            <a:avLst>
              <a:gd fmla="val 50000" name="adj"/>
            </a:avLst>
          </a:prstGeom>
          <a:noFill/>
          <a:ln cap="flat" cmpd="sng" w="38100">
            <a:solidFill>
              <a:srgbClr val="59BCC7"/>
            </a:solidFill>
            <a:prstDash val="solid"/>
            <a:round/>
            <a:headEnd len="sm" w="sm" type="none"/>
            <a:tailEnd len="sm" w="sm" type="none"/>
          </a:ln>
        </p:spPr>
        <p:txBody>
          <a:bodyPr anchorCtr="0" anchor="ctr" bIns="91425" lIns="91425" spcFirstLastPara="1" rIns="91425" wrap="square" tIns="91425">
            <a:noAutofit/>
          </a:bodyPr>
          <a:lstStyle/>
          <a:p>
            <a:pPr indent="0" lvl="0" marL="571500" marR="1084238" rtl="0" algn="l">
              <a:lnSpc>
                <a:spcPct val="115000"/>
              </a:lnSpc>
              <a:spcBef>
                <a:spcPts val="1200"/>
              </a:spcBef>
              <a:spcAft>
                <a:spcPts val="120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La répartition genrée de l’accès et du contrôle des ressources</a:t>
            </a:r>
            <a:endParaRPr b="0" i="0" sz="1700" u="none" cap="none" strike="noStrike">
              <a:solidFill>
                <a:schemeClr val="dk1"/>
              </a:solidFill>
              <a:latin typeface="Roboto"/>
              <a:ea typeface="Roboto"/>
              <a:cs typeface="Roboto"/>
              <a:sym typeface="Roboto"/>
            </a:endParaRPr>
          </a:p>
        </p:txBody>
      </p:sp>
      <p:sp>
        <p:nvSpPr>
          <p:cNvPr id="500" name="Google Shape;500;p18"/>
          <p:cNvSpPr/>
          <p:nvPr/>
        </p:nvSpPr>
        <p:spPr>
          <a:xfrm>
            <a:off x="5942450" y="4841410"/>
            <a:ext cx="7138500" cy="1080600"/>
          </a:xfrm>
          <a:prstGeom prst="roundRect">
            <a:avLst>
              <a:gd fmla="val 50000" name="adj"/>
            </a:avLst>
          </a:prstGeom>
          <a:noFill/>
          <a:ln cap="flat" cmpd="sng" w="38100">
            <a:solidFill>
              <a:srgbClr val="EA155B"/>
            </a:solidFill>
            <a:prstDash val="solid"/>
            <a:round/>
            <a:headEnd len="sm" w="sm" type="none"/>
            <a:tailEnd len="sm" w="sm" type="none"/>
          </a:ln>
        </p:spPr>
        <p:txBody>
          <a:bodyPr anchorCtr="0" anchor="ctr" bIns="91425" lIns="91425" spcFirstLastPara="1" rIns="91425" wrap="square" tIns="91425">
            <a:noAutofit/>
          </a:bodyPr>
          <a:lstStyle/>
          <a:p>
            <a:pPr indent="0" lvl="0" marL="514350" marR="1061552" rtl="0" algn="l">
              <a:lnSpc>
                <a:spcPct val="115000"/>
              </a:lnSpc>
              <a:spcBef>
                <a:spcPts val="1200"/>
              </a:spcBef>
              <a:spcAft>
                <a:spcPts val="120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Obstacles et facteurs favorisant l’action des femmes et des filles</a:t>
            </a:r>
            <a:endParaRPr b="0" i="0" sz="1700" u="none" cap="none" strike="noStrike">
              <a:solidFill>
                <a:schemeClr val="dk1"/>
              </a:solidFill>
              <a:latin typeface="Roboto"/>
              <a:ea typeface="Roboto"/>
              <a:cs typeface="Roboto"/>
              <a:sym typeface="Roboto"/>
            </a:endParaRPr>
          </a:p>
        </p:txBody>
      </p:sp>
      <p:sp>
        <p:nvSpPr>
          <p:cNvPr id="501" name="Google Shape;501;p18"/>
          <p:cNvSpPr/>
          <p:nvPr/>
        </p:nvSpPr>
        <p:spPr>
          <a:xfrm>
            <a:off x="12206876" y="590700"/>
            <a:ext cx="1538400" cy="6044100"/>
          </a:xfrm>
          <a:prstGeom prst="rect">
            <a:avLst/>
          </a:prstGeom>
          <a:solidFill>
            <a:srgbClr val="F9FBFD"/>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oppins"/>
              <a:ea typeface="Poppins"/>
              <a:cs typeface="Poppins"/>
              <a:sym typeface="Poppins"/>
            </a:endParaRPr>
          </a:p>
        </p:txBody>
      </p:sp>
      <p:sp>
        <p:nvSpPr>
          <p:cNvPr id="502" name="Google Shape;502;p18"/>
          <p:cNvSpPr/>
          <p:nvPr/>
        </p:nvSpPr>
        <p:spPr>
          <a:xfrm>
            <a:off x="-2008300" y="0"/>
            <a:ext cx="2008200" cy="6783600"/>
          </a:xfrm>
          <a:prstGeom prst="rect">
            <a:avLst/>
          </a:prstGeom>
          <a:solidFill>
            <a:srgbClr val="F9FBFD"/>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oppins"/>
              <a:ea typeface="Poppins"/>
              <a:cs typeface="Poppins"/>
              <a:sym typeface="Poppi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 name="Shape 506"/>
        <p:cNvGrpSpPr/>
        <p:nvPr/>
      </p:nvGrpSpPr>
      <p:grpSpPr>
        <a:xfrm>
          <a:off x="0" y="0"/>
          <a:ext cx="0" cy="0"/>
          <a:chOff x="0" y="0"/>
          <a:chExt cx="0" cy="0"/>
        </a:xfrm>
      </p:grpSpPr>
      <p:sp>
        <p:nvSpPr>
          <p:cNvPr id="507" name="Google Shape;507;p19"/>
          <p:cNvSpPr txBox="1"/>
          <p:nvPr>
            <p:ph type="title"/>
          </p:nvPr>
        </p:nvSpPr>
        <p:spPr>
          <a:xfrm>
            <a:off x="568000" y="3647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345EAB"/>
                </a:solidFill>
                <a:latin typeface="Bebas Neue"/>
                <a:ea typeface="Bebas Neue"/>
                <a:cs typeface="Bebas Neue"/>
                <a:sym typeface="Bebas Neue"/>
              </a:rPr>
              <a:t>Réalisation d'une analyse de genre</a:t>
            </a:r>
            <a:endParaRPr sz="4400">
              <a:solidFill>
                <a:srgbClr val="345EAB"/>
              </a:solidFill>
              <a:latin typeface="Bebas Neue"/>
              <a:ea typeface="Bebas Neue"/>
              <a:cs typeface="Bebas Neue"/>
              <a:sym typeface="Bebas Neue"/>
            </a:endParaRPr>
          </a:p>
        </p:txBody>
      </p:sp>
      <p:sp>
        <p:nvSpPr>
          <p:cNvPr id="508" name="Google Shape;508;p19"/>
          <p:cNvSpPr txBox="1"/>
          <p:nvPr>
            <p:ph idx="1" type="body"/>
          </p:nvPr>
        </p:nvSpPr>
        <p:spPr>
          <a:xfrm>
            <a:off x="583173" y="1360300"/>
            <a:ext cx="8106300" cy="45552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b="1" lang="en-US" sz="2100">
                <a:solidFill>
                  <a:schemeClr val="dk1"/>
                </a:solidFill>
                <a:latin typeface="Roboto"/>
                <a:ea typeface="Roboto"/>
                <a:cs typeface="Roboto"/>
                <a:sym typeface="Roboto"/>
              </a:rPr>
              <a:t>Les questions clés qui pourraient guider l'analyse de genre sont les suivantes :</a:t>
            </a:r>
            <a:endParaRPr b="1" sz="2100">
              <a:solidFill>
                <a:schemeClr val="dk1"/>
              </a:solidFill>
              <a:latin typeface="Roboto"/>
              <a:ea typeface="Roboto"/>
              <a:cs typeface="Roboto"/>
              <a:sym typeface="Roboto"/>
            </a:endParaRPr>
          </a:p>
          <a:p>
            <a:pPr indent="-361950" lvl="0" marL="457200" rtl="0" algn="l">
              <a:lnSpc>
                <a:spcPct val="100000"/>
              </a:lnSpc>
              <a:spcBef>
                <a:spcPts val="1000"/>
              </a:spcBef>
              <a:spcAft>
                <a:spcPts val="0"/>
              </a:spcAft>
              <a:buClr>
                <a:schemeClr val="dk1"/>
              </a:buClr>
              <a:buSzPts val="2100"/>
              <a:buFont typeface="Roboto"/>
              <a:buAutoNum type="arabicPeriod"/>
            </a:pPr>
            <a:r>
              <a:rPr lang="en-US" sz="2100">
                <a:solidFill>
                  <a:schemeClr val="dk1"/>
                </a:solidFill>
                <a:latin typeface="Roboto"/>
                <a:ea typeface="Roboto"/>
                <a:cs typeface="Roboto"/>
                <a:sym typeface="Roboto"/>
              </a:rPr>
              <a:t>Qui a accès à quelles ressources ?</a:t>
            </a:r>
            <a:endParaRPr sz="2100">
              <a:solidFill>
                <a:schemeClr val="dk1"/>
              </a:solidFill>
              <a:latin typeface="Roboto"/>
              <a:ea typeface="Roboto"/>
              <a:cs typeface="Roboto"/>
              <a:sym typeface="Roboto"/>
            </a:endParaRPr>
          </a:p>
          <a:p>
            <a:pPr indent="-361950" lvl="0" marL="457200" rtl="0" algn="l">
              <a:lnSpc>
                <a:spcPct val="100000"/>
              </a:lnSpc>
              <a:spcBef>
                <a:spcPts val="1000"/>
              </a:spcBef>
              <a:spcAft>
                <a:spcPts val="0"/>
              </a:spcAft>
              <a:buClr>
                <a:schemeClr val="dk1"/>
              </a:buClr>
              <a:buSzPts val="2100"/>
              <a:buFont typeface="Roboto"/>
              <a:buAutoNum type="arabicPeriod"/>
            </a:pPr>
            <a:r>
              <a:rPr lang="en-US" sz="2100">
                <a:solidFill>
                  <a:schemeClr val="dk1"/>
                </a:solidFill>
                <a:latin typeface="Roboto"/>
                <a:ea typeface="Roboto"/>
                <a:cs typeface="Roboto"/>
                <a:sym typeface="Roboto"/>
              </a:rPr>
              <a:t>Qui prend les décisions concernant l'utilisation des ressources du ménage et de la communauté pour l'éducation, la santé et le bien-être ?</a:t>
            </a:r>
            <a:endParaRPr sz="2100">
              <a:solidFill>
                <a:schemeClr val="dk1"/>
              </a:solidFill>
              <a:latin typeface="Roboto"/>
              <a:ea typeface="Roboto"/>
              <a:cs typeface="Roboto"/>
              <a:sym typeface="Roboto"/>
            </a:endParaRPr>
          </a:p>
          <a:p>
            <a:pPr indent="-361950" lvl="0" marL="457200" rtl="0" algn="l">
              <a:lnSpc>
                <a:spcPct val="100000"/>
              </a:lnSpc>
              <a:spcBef>
                <a:spcPts val="1000"/>
              </a:spcBef>
              <a:spcAft>
                <a:spcPts val="0"/>
              </a:spcAft>
              <a:buClr>
                <a:schemeClr val="dk1"/>
              </a:buClr>
              <a:buSzPts val="2100"/>
              <a:buFont typeface="Roboto"/>
              <a:buAutoNum type="arabicPeriod"/>
            </a:pPr>
            <a:r>
              <a:rPr lang="en-US" sz="2100">
                <a:solidFill>
                  <a:schemeClr val="dk1"/>
                </a:solidFill>
                <a:latin typeface="Roboto"/>
                <a:ea typeface="Roboto"/>
                <a:cs typeface="Roboto"/>
                <a:sym typeface="Roboto"/>
              </a:rPr>
              <a:t>Quelles sont les attitudes, les normes et les croyances dominantes concernant les comportements, les rôles et les capacités appropriés des garçons, des filles, des femmes, des hommes et des personnes de diverses identités de genre ?</a:t>
            </a:r>
            <a:endParaRPr sz="2100">
              <a:solidFill>
                <a:schemeClr val="dk1"/>
              </a:solidFill>
              <a:latin typeface="Roboto"/>
              <a:ea typeface="Roboto"/>
              <a:cs typeface="Roboto"/>
              <a:sym typeface="Roboto"/>
            </a:endParaRPr>
          </a:p>
          <a:p>
            <a:pPr indent="-361950" lvl="0" marL="457200" rtl="0" algn="l">
              <a:lnSpc>
                <a:spcPct val="100000"/>
              </a:lnSpc>
              <a:spcBef>
                <a:spcPts val="1000"/>
              </a:spcBef>
              <a:spcAft>
                <a:spcPts val="1000"/>
              </a:spcAft>
              <a:buClr>
                <a:schemeClr val="dk1"/>
              </a:buClr>
              <a:buSzPts val="2100"/>
              <a:buFont typeface="Roboto"/>
              <a:buAutoNum type="arabicPeriod"/>
            </a:pPr>
            <a:r>
              <a:rPr lang="en-US" sz="2100">
                <a:solidFill>
                  <a:schemeClr val="dk1"/>
                </a:solidFill>
                <a:latin typeface="Roboto"/>
                <a:ea typeface="Roboto"/>
                <a:cs typeface="Roboto"/>
                <a:sym typeface="Roboto"/>
              </a:rPr>
              <a:t>Comment le genre interagit-il avec d'autres identités telles que l'âge, le statut socio-économique, le handicap, etc., pour influencer les questions ci-dessus ?</a:t>
            </a:r>
            <a:endParaRPr sz="2100">
              <a:solidFill>
                <a:schemeClr val="dk1"/>
              </a:solidFill>
              <a:latin typeface="Roboto"/>
              <a:ea typeface="Roboto"/>
              <a:cs typeface="Roboto"/>
              <a:sym typeface="Roboto"/>
            </a:endParaRPr>
          </a:p>
        </p:txBody>
      </p:sp>
      <p:pic>
        <p:nvPicPr>
          <p:cNvPr id="509" name="Google Shape;509;p19"/>
          <p:cNvPicPr preferRelativeResize="0"/>
          <p:nvPr/>
        </p:nvPicPr>
        <p:blipFill rotWithShape="1">
          <a:blip r:embed="rId3">
            <a:alphaModFix/>
          </a:blip>
          <a:srcRect b="0" l="0" r="0" t="0"/>
          <a:stretch/>
        </p:blipFill>
        <p:spPr>
          <a:xfrm>
            <a:off x="9227100" y="3601969"/>
            <a:ext cx="2701600" cy="30555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2"/>
          <p:cNvSpPr txBox="1"/>
          <p:nvPr>
            <p:ph type="title"/>
          </p:nvPr>
        </p:nvSpPr>
        <p:spPr>
          <a:xfrm>
            <a:off x="415600" y="5933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58BCC7"/>
                </a:solidFill>
                <a:latin typeface="Bebas Neue"/>
                <a:ea typeface="Bebas Neue"/>
                <a:cs typeface="Bebas Neue"/>
                <a:sym typeface="Bebas Neue"/>
              </a:rPr>
              <a:t>Objectifs d'apprentissage</a:t>
            </a:r>
            <a:endParaRPr sz="4400">
              <a:solidFill>
                <a:srgbClr val="58BCC7"/>
              </a:solidFill>
              <a:latin typeface="Bebas Neue"/>
              <a:ea typeface="Bebas Neue"/>
              <a:cs typeface="Bebas Neue"/>
              <a:sym typeface="Bebas Neue"/>
            </a:endParaRPr>
          </a:p>
        </p:txBody>
      </p:sp>
      <p:sp>
        <p:nvSpPr>
          <p:cNvPr id="323" name="Google Shape;323;p2"/>
          <p:cNvSpPr txBox="1"/>
          <p:nvPr>
            <p:ph idx="1" type="body"/>
          </p:nvPr>
        </p:nvSpPr>
        <p:spPr>
          <a:xfrm>
            <a:off x="415600" y="1536625"/>
            <a:ext cx="9907500" cy="45552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2100">
                <a:solidFill>
                  <a:schemeClr val="dk1"/>
                </a:solidFill>
                <a:latin typeface="Roboto"/>
                <a:ea typeface="Roboto"/>
                <a:cs typeface="Roboto"/>
                <a:sym typeface="Roboto"/>
              </a:rPr>
              <a:t>D'ici la fin de ce module, vous serez capable de :</a:t>
            </a:r>
            <a:endParaRPr sz="2100">
              <a:solidFill>
                <a:schemeClr val="dk1"/>
              </a:solidFill>
              <a:latin typeface="Roboto"/>
              <a:ea typeface="Roboto"/>
              <a:cs typeface="Roboto"/>
              <a:sym typeface="Roboto"/>
            </a:endParaRPr>
          </a:p>
          <a:p>
            <a:pPr indent="0" lvl="0" marL="914400" rtl="0" algn="l">
              <a:lnSpc>
                <a:spcPct val="100000"/>
              </a:lnSpc>
              <a:spcBef>
                <a:spcPts val="0"/>
              </a:spcBef>
              <a:spcAft>
                <a:spcPts val="0"/>
              </a:spcAft>
              <a:buSzPts val="800"/>
              <a:buNone/>
            </a:pPr>
            <a:r>
              <a:t/>
            </a:r>
            <a:endParaRPr sz="2100">
              <a:solidFill>
                <a:schemeClr val="dk1"/>
              </a:solidFill>
              <a:latin typeface="Roboto"/>
              <a:ea typeface="Roboto"/>
              <a:cs typeface="Roboto"/>
              <a:sym typeface="Roboto"/>
            </a:endParaRPr>
          </a:p>
          <a:p>
            <a:pPr indent="-361950" lvl="0" marL="457200" rtl="0" algn="l">
              <a:lnSpc>
                <a:spcPct val="100000"/>
              </a:lnSpc>
              <a:spcBef>
                <a:spcPts val="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Comprendre les concepts clés du genre et de l'inclusion.</a:t>
            </a:r>
            <a:endParaRPr sz="2100">
              <a:solidFill>
                <a:schemeClr val="dk1"/>
              </a:solidFill>
              <a:latin typeface="Roboto"/>
              <a:ea typeface="Roboto"/>
              <a:cs typeface="Roboto"/>
              <a:sym typeface="Roboto"/>
            </a:endParaRPr>
          </a:p>
          <a:p>
            <a:pPr indent="-361950" lvl="0" marL="457200" rtl="0" algn="l">
              <a:lnSpc>
                <a:spcPct val="100000"/>
              </a:lnSpc>
              <a:spcBef>
                <a:spcPts val="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Identifier et analyser les normes de genre qui affectent les résultats des projets.</a:t>
            </a:r>
            <a:endParaRPr sz="2100">
              <a:solidFill>
                <a:schemeClr val="dk1"/>
              </a:solidFill>
              <a:latin typeface="Roboto"/>
              <a:ea typeface="Roboto"/>
              <a:cs typeface="Roboto"/>
              <a:sym typeface="Roboto"/>
            </a:endParaRPr>
          </a:p>
          <a:p>
            <a:pPr indent="-361950" lvl="0" marL="457200" rtl="0" algn="l">
              <a:lnSpc>
                <a:spcPct val="100000"/>
              </a:lnSpc>
              <a:spcBef>
                <a:spcPts val="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Appliquer des méthodes d'analyse du genre de base dans n'importe quel contexte de programme.</a:t>
            </a:r>
            <a:endParaRPr sz="2100">
              <a:solidFill>
                <a:schemeClr val="dk1"/>
              </a:solidFill>
              <a:latin typeface="Roboto"/>
              <a:ea typeface="Roboto"/>
              <a:cs typeface="Roboto"/>
              <a:sym typeface="Roboto"/>
            </a:endParaRPr>
          </a:p>
          <a:p>
            <a:pPr indent="-361950" lvl="0" marL="457200" rtl="0" algn="l">
              <a:lnSpc>
                <a:spcPct val="100000"/>
              </a:lnSpc>
              <a:spcBef>
                <a:spcPts val="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Concevoir des stratégies d'engagement communautaire inclusives et sensibles au genre.</a:t>
            </a:r>
            <a:endParaRPr sz="2100">
              <a:solidFill>
                <a:schemeClr val="dk1"/>
              </a:solidFill>
              <a:latin typeface="Roboto"/>
              <a:ea typeface="Roboto"/>
              <a:cs typeface="Roboto"/>
              <a:sym typeface="Roboto"/>
            </a:endParaRPr>
          </a:p>
          <a:p>
            <a:pPr indent="-361950" lvl="0" marL="457200" rtl="0" algn="l">
              <a:lnSpc>
                <a:spcPct val="100000"/>
              </a:lnSpc>
              <a:spcBef>
                <a:spcPts val="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Intégrer l'égalité des genres dans les décisions quotidiennes, dans tous les rôles et secteurs.</a:t>
            </a:r>
            <a:endParaRPr sz="2100">
              <a:solidFill>
                <a:schemeClr val="dk1"/>
              </a:solidFill>
              <a:latin typeface="Roboto"/>
              <a:ea typeface="Roboto"/>
              <a:cs typeface="Roboto"/>
              <a:sym typeface="Roboto"/>
            </a:endParaRPr>
          </a:p>
        </p:txBody>
      </p:sp>
      <p:pic>
        <p:nvPicPr>
          <p:cNvPr id="324" name="Google Shape;324;p2"/>
          <p:cNvPicPr preferRelativeResize="0"/>
          <p:nvPr/>
        </p:nvPicPr>
        <p:blipFill rotWithShape="1">
          <a:blip r:embed="rId3">
            <a:alphaModFix/>
          </a:blip>
          <a:srcRect b="0" l="0" r="0" t="0"/>
          <a:stretch/>
        </p:blipFill>
        <p:spPr>
          <a:xfrm>
            <a:off x="9094300" y="4006599"/>
            <a:ext cx="2664750" cy="26516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513" name="Shape 513"/>
        <p:cNvGrpSpPr/>
        <p:nvPr/>
      </p:nvGrpSpPr>
      <p:grpSpPr>
        <a:xfrm>
          <a:off x="0" y="0"/>
          <a:ext cx="0" cy="0"/>
          <a:chOff x="0" y="0"/>
          <a:chExt cx="0" cy="0"/>
        </a:xfrm>
      </p:grpSpPr>
      <p:sp>
        <p:nvSpPr>
          <p:cNvPr id="514" name="Google Shape;514;p20"/>
          <p:cNvSpPr txBox="1"/>
          <p:nvPr>
            <p:ph type="title"/>
          </p:nvPr>
        </p:nvSpPr>
        <p:spPr>
          <a:xfrm>
            <a:off x="627298" y="484389"/>
            <a:ext cx="9425100" cy="1025100"/>
          </a:xfrm>
          <a:prstGeom prst="rect">
            <a:avLst/>
          </a:prstGeom>
          <a:noFill/>
          <a:ln>
            <a:noFill/>
          </a:ln>
        </p:spPr>
        <p:txBody>
          <a:bodyPr anchorCtr="0" anchor="t" bIns="0" lIns="0" spcFirstLastPara="1" rIns="0" wrap="square" tIns="9225">
            <a:noAutofit/>
          </a:bodyPr>
          <a:lstStyle/>
          <a:p>
            <a:pPr indent="0" lvl="0" marL="12700" rtl="0" algn="l">
              <a:lnSpc>
                <a:spcPct val="100000"/>
              </a:lnSpc>
              <a:spcBef>
                <a:spcPts val="0"/>
              </a:spcBef>
              <a:spcAft>
                <a:spcPts val="0"/>
              </a:spcAft>
              <a:buSzPts val="800"/>
              <a:buNone/>
            </a:pPr>
            <a:r>
              <a:rPr lang="en-US" sz="3300"/>
              <a:t>Cadre conceptuel</a:t>
            </a:r>
            <a:endParaRPr sz="3300"/>
          </a:p>
          <a:p>
            <a:pPr indent="0" lvl="0" marL="12700" rtl="0" algn="l">
              <a:lnSpc>
                <a:spcPct val="100000"/>
              </a:lnSpc>
              <a:spcBef>
                <a:spcPts val="0"/>
              </a:spcBef>
              <a:spcAft>
                <a:spcPts val="0"/>
              </a:spcAft>
              <a:buSzPts val="800"/>
              <a:buNone/>
            </a:pPr>
            <a:r>
              <a:rPr lang="en-US" sz="3300"/>
              <a:t>Le Cadre socio-écologique (CSE)</a:t>
            </a:r>
            <a:endParaRPr sz="3300"/>
          </a:p>
        </p:txBody>
      </p:sp>
      <p:sp>
        <p:nvSpPr>
          <p:cNvPr id="515" name="Google Shape;515;p20"/>
          <p:cNvSpPr/>
          <p:nvPr/>
        </p:nvSpPr>
        <p:spPr>
          <a:xfrm>
            <a:off x="5800625" y="0"/>
            <a:ext cx="6402500" cy="6490462"/>
          </a:xfrm>
          <a:custGeom>
            <a:rect b="b" l="l" r="r" t="t"/>
            <a:pathLst>
              <a:path extrusionOk="0" h="10261600" w="10539094">
                <a:moveTo>
                  <a:pt x="10517443" y="0"/>
                </a:moveTo>
                <a:lnTo>
                  <a:pt x="1665972" y="0"/>
                </a:lnTo>
                <a:lnTo>
                  <a:pt x="1662039" y="4149"/>
                </a:lnTo>
                <a:lnTo>
                  <a:pt x="1630177" y="38278"/>
                </a:lnTo>
                <a:lnTo>
                  <a:pt x="1598574" y="72651"/>
                </a:lnTo>
                <a:lnTo>
                  <a:pt x="1567233" y="107266"/>
                </a:lnTo>
                <a:lnTo>
                  <a:pt x="1536155" y="142122"/>
                </a:lnTo>
                <a:lnTo>
                  <a:pt x="1505341" y="177218"/>
                </a:lnTo>
                <a:lnTo>
                  <a:pt x="1474793" y="212551"/>
                </a:lnTo>
                <a:lnTo>
                  <a:pt x="1444513" y="248121"/>
                </a:lnTo>
                <a:lnTo>
                  <a:pt x="1414502" y="283925"/>
                </a:lnTo>
                <a:lnTo>
                  <a:pt x="1384761" y="319963"/>
                </a:lnTo>
                <a:lnTo>
                  <a:pt x="1355292" y="356232"/>
                </a:lnTo>
                <a:lnTo>
                  <a:pt x="1326098" y="392730"/>
                </a:lnTo>
                <a:lnTo>
                  <a:pt x="1297179" y="429458"/>
                </a:lnTo>
                <a:lnTo>
                  <a:pt x="1268536" y="466412"/>
                </a:lnTo>
                <a:lnTo>
                  <a:pt x="1240172" y="503591"/>
                </a:lnTo>
                <a:lnTo>
                  <a:pt x="1212088" y="540994"/>
                </a:lnTo>
                <a:lnTo>
                  <a:pt x="1184286" y="578619"/>
                </a:lnTo>
                <a:lnTo>
                  <a:pt x="1156767" y="616465"/>
                </a:lnTo>
                <a:lnTo>
                  <a:pt x="1129532" y="654530"/>
                </a:lnTo>
                <a:lnTo>
                  <a:pt x="1102584" y="692812"/>
                </a:lnTo>
                <a:lnTo>
                  <a:pt x="1075924" y="731310"/>
                </a:lnTo>
                <a:lnTo>
                  <a:pt x="1049553" y="770022"/>
                </a:lnTo>
                <a:lnTo>
                  <a:pt x="1023473" y="808947"/>
                </a:lnTo>
                <a:lnTo>
                  <a:pt x="997686" y="848084"/>
                </a:lnTo>
                <a:lnTo>
                  <a:pt x="972193" y="887430"/>
                </a:lnTo>
                <a:lnTo>
                  <a:pt x="946996" y="926984"/>
                </a:lnTo>
                <a:lnTo>
                  <a:pt x="922095" y="966744"/>
                </a:lnTo>
                <a:lnTo>
                  <a:pt x="897494" y="1006709"/>
                </a:lnTo>
                <a:lnTo>
                  <a:pt x="873193" y="1046878"/>
                </a:lnTo>
                <a:lnTo>
                  <a:pt x="849194" y="1087249"/>
                </a:lnTo>
                <a:lnTo>
                  <a:pt x="825498" y="1127819"/>
                </a:lnTo>
                <a:lnTo>
                  <a:pt x="802108" y="1168589"/>
                </a:lnTo>
                <a:lnTo>
                  <a:pt x="779024" y="1209555"/>
                </a:lnTo>
                <a:lnTo>
                  <a:pt x="756248" y="1250717"/>
                </a:lnTo>
                <a:lnTo>
                  <a:pt x="733782" y="1292073"/>
                </a:lnTo>
                <a:lnTo>
                  <a:pt x="711628" y="1333622"/>
                </a:lnTo>
                <a:lnTo>
                  <a:pt x="689786" y="1375361"/>
                </a:lnTo>
                <a:lnTo>
                  <a:pt x="668259" y="1417289"/>
                </a:lnTo>
                <a:lnTo>
                  <a:pt x="647048" y="1459406"/>
                </a:lnTo>
                <a:lnTo>
                  <a:pt x="626154" y="1501708"/>
                </a:lnTo>
                <a:lnTo>
                  <a:pt x="605580" y="1544195"/>
                </a:lnTo>
                <a:lnTo>
                  <a:pt x="585326" y="1586865"/>
                </a:lnTo>
                <a:lnTo>
                  <a:pt x="565395" y="1629716"/>
                </a:lnTo>
                <a:lnTo>
                  <a:pt x="545787" y="1672748"/>
                </a:lnTo>
                <a:lnTo>
                  <a:pt x="526505" y="1715957"/>
                </a:lnTo>
                <a:lnTo>
                  <a:pt x="507550" y="1759343"/>
                </a:lnTo>
                <a:lnTo>
                  <a:pt x="488923" y="1802905"/>
                </a:lnTo>
                <a:lnTo>
                  <a:pt x="470627" y="1846640"/>
                </a:lnTo>
                <a:lnTo>
                  <a:pt x="452662" y="1890547"/>
                </a:lnTo>
                <a:lnTo>
                  <a:pt x="435031" y="1934625"/>
                </a:lnTo>
                <a:lnTo>
                  <a:pt x="417734" y="1978872"/>
                </a:lnTo>
                <a:lnTo>
                  <a:pt x="400774" y="2023286"/>
                </a:lnTo>
                <a:lnTo>
                  <a:pt x="384151" y="2067866"/>
                </a:lnTo>
                <a:lnTo>
                  <a:pt x="367868" y="2112610"/>
                </a:lnTo>
                <a:lnTo>
                  <a:pt x="351926" y="2157516"/>
                </a:lnTo>
                <a:lnTo>
                  <a:pt x="336327" y="2202584"/>
                </a:lnTo>
                <a:lnTo>
                  <a:pt x="321072" y="2247811"/>
                </a:lnTo>
                <a:lnTo>
                  <a:pt x="306163" y="2293197"/>
                </a:lnTo>
                <a:lnTo>
                  <a:pt x="291601" y="2338739"/>
                </a:lnTo>
                <a:lnTo>
                  <a:pt x="277388" y="2384435"/>
                </a:lnTo>
                <a:lnTo>
                  <a:pt x="263525" y="2430285"/>
                </a:lnTo>
                <a:lnTo>
                  <a:pt x="250015" y="2476287"/>
                </a:lnTo>
                <a:lnTo>
                  <a:pt x="236858" y="2522438"/>
                </a:lnTo>
                <a:lnTo>
                  <a:pt x="224056" y="2568739"/>
                </a:lnTo>
                <a:lnTo>
                  <a:pt x="211611" y="2615186"/>
                </a:lnTo>
                <a:lnTo>
                  <a:pt x="199524" y="2661779"/>
                </a:lnTo>
                <a:lnTo>
                  <a:pt x="187797" y="2708515"/>
                </a:lnTo>
                <a:lnTo>
                  <a:pt x="176431" y="2755394"/>
                </a:lnTo>
                <a:lnTo>
                  <a:pt x="165429" y="2802414"/>
                </a:lnTo>
                <a:lnTo>
                  <a:pt x="154791" y="2849573"/>
                </a:lnTo>
                <a:lnTo>
                  <a:pt x="144519" y="2896870"/>
                </a:lnTo>
                <a:lnTo>
                  <a:pt x="134614" y="2944302"/>
                </a:lnTo>
                <a:lnTo>
                  <a:pt x="125079" y="2991869"/>
                </a:lnTo>
                <a:lnTo>
                  <a:pt x="115915" y="3039570"/>
                </a:lnTo>
                <a:lnTo>
                  <a:pt x="107123" y="3087401"/>
                </a:lnTo>
                <a:lnTo>
                  <a:pt x="98705" y="3135362"/>
                </a:lnTo>
                <a:lnTo>
                  <a:pt x="90663" y="3183452"/>
                </a:lnTo>
                <a:lnTo>
                  <a:pt x="82997" y="3231668"/>
                </a:lnTo>
                <a:lnTo>
                  <a:pt x="75711" y="3280009"/>
                </a:lnTo>
                <a:lnTo>
                  <a:pt x="68804" y="3328474"/>
                </a:lnTo>
                <a:lnTo>
                  <a:pt x="62279" y="3377061"/>
                </a:lnTo>
                <a:lnTo>
                  <a:pt x="56138" y="3425768"/>
                </a:lnTo>
                <a:lnTo>
                  <a:pt x="50381" y="3474594"/>
                </a:lnTo>
                <a:lnTo>
                  <a:pt x="45011" y="3523538"/>
                </a:lnTo>
                <a:lnTo>
                  <a:pt x="40029" y="3572597"/>
                </a:lnTo>
                <a:lnTo>
                  <a:pt x="35436" y="3621770"/>
                </a:lnTo>
                <a:lnTo>
                  <a:pt x="31235" y="3671056"/>
                </a:lnTo>
                <a:lnTo>
                  <a:pt x="27426" y="3720453"/>
                </a:lnTo>
                <a:lnTo>
                  <a:pt x="24012" y="3769959"/>
                </a:lnTo>
                <a:lnTo>
                  <a:pt x="20993" y="3819573"/>
                </a:lnTo>
                <a:lnTo>
                  <a:pt x="18372" y="3869294"/>
                </a:lnTo>
                <a:lnTo>
                  <a:pt x="16150" y="3919119"/>
                </a:lnTo>
                <a:lnTo>
                  <a:pt x="14328" y="3969048"/>
                </a:lnTo>
                <a:lnTo>
                  <a:pt x="12908" y="4019078"/>
                </a:lnTo>
                <a:lnTo>
                  <a:pt x="11892" y="4069208"/>
                </a:lnTo>
                <a:lnTo>
                  <a:pt x="11282" y="4119437"/>
                </a:lnTo>
                <a:lnTo>
                  <a:pt x="11078" y="4169763"/>
                </a:lnTo>
                <a:lnTo>
                  <a:pt x="10905" y="5241369"/>
                </a:lnTo>
                <a:lnTo>
                  <a:pt x="9693" y="6233124"/>
                </a:lnTo>
                <a:lnTo>
                  <a:pt x="6404" y="7716126"/>
                </a:lnTo>
                <a:lnTo>
                  <a:pt x="4893" y="8316630"/>
                </a:lnTo>
                <a:lnTo>
                  <a:pt x="4846" y="8335376"/>
                </a:lnTo>
                <a:lnTo>
                  <a:pt x="4761" y="8369259"/>
                </a:lnTo>
                <a:lnTo>
                  <a:pt x="4676" y="8402895"/>
                </a:lnTo>
                <a:lnTo>
                  <a:pt x="4592" y="8436283"/>
                </a:lnTo>
                <a:lnTo>
                  <a:pt x="4509" y="8469420"/>
                </a:lnTo>
                <a:lnTo>
                  <a:pt x="4426" y="8502305"/>
                </a:lnTo>
                <a:lnTo>
                  <a:pt x="4344" y="8534936"/>
                </a:lnTo>
                <a:lnTo>
                  <a:pt x="4262" y="8567313"/>
                </a:lnTo>
                <a:lnTo>
                  <a:pt x="4182" y="8599433"/>
                </a:lnTo>
                <a:lnTo>
                  <a:pt x="4101" y="8631295"/>
                </a:lnTo>
                <a:lnTo>
                  <a:pt x="4022" y="8662898"/>
                </a:lnTo>
                <a:lnTo>
                  <a:pt x="3943" y="8694239"/>
                </a:lnTo>
                <a:lnTo>
                  <a:pt x="3865" y="8725317"/>
                </a:lnTo>
                <a:lnTo>
                  <a:pt x="3787" y="8756131"/>
                </a:lnTo>
                <a:lnTo>
                  <a:pt x="3710" y="8786679"/>
                </a:lnTo>
                <a:lnTo>
                  <a:pt x="3634" y="8816959"/>
                </a:lnTo>
                <a:lnTo>
                  <a:pt x="3559" y="8846970"/>
                </a:lnTo>
                <a:lnTo>
                  <a:pt x="3484" y="8876711"/>
                </a:lnTo>
                <a:lnTo>
                  <a:pt x="3410" y="8906179"/>
                </a:lnTo>
                <a:lnTo>
                  <a:pt x="3336" y="8935374"/>
                </a:lnTo>
                <a:lnTo>
                  <a:pt x="3263" y="8964293"/>
                </a:lnTo>
                <a:lnTo>
                  <a:pt x="3191" y="8992936"/>
                </a:lnTo>
                <a:lnTo>
                  <a:pt x="3120" y="9021300"/>
                </a:lnTo>
                <a:lnTo>
                  <a:pt x="3049" y="9049384"/>
                </a:lnTo>
                <a:lnTo>
                  <a:pt x="2979" y="9077186"/>
                </a:lnTo>
                <a:lnTo>
                  <a:pt x="2910" y="9104705"/>
                </a:lnTo>
                <a:lnTo>
                  <a:pt x="2842" y="9131940"/>
                </a:lnTo>
                <a:lnTo>
                  <a:pt x="2774" y="9158888"/>
                </a:lnTo>
                <a:lnTo>
                  <a:pt x="2707" y="9185548"/>
                </a:lnTo>
                <a:lnTo>
                  <a:pt x="2640" y="9211919"/>
                </a:lnTo>
                <a:lnTo>
                  <a:pt x="2575" y="9237999"/>
                </a:lnTo>
                <a:lnTo>
                  <a:pt x="2510" y="9263786"/>
                </a:lnTo>
                <a:lnTo>
                  <a:pt x="2446" y="9289279"/>
                </a:lnTo>
                <a:lnTo>
                  <a:pt x="2320" y="9339377"/>
                </a:lnTo>
                <a:lnTo>
                  <a:pt x="2197" y="9388279"/>
                </a:lnTo>
                <a:lnTo>
                  <a:pt x="2077" y="9435974"/>
                </a:lnTo>
                <a:lnTo>
                  <a:pt x="1960" y="9482448"/>
                </a:lnTo>
                <a:lnTo>
                  <a:pt x="1846" y="9527690"/>
                </a:lnTo>
                <a:lnTo>
                  <a:pt x="1735" y="9571686"/>
                </a:lnTo>
                <a:lnTo>
                  <a:pt x="1628" y="9614424"/>
                </a:lnTo>
                <a:lnTo>
                  <a:pt x="1523" y="9655892"/>
                </a:lnTo>
                <a:lnTo>
                  <a:pt x="1422" y="9696077"/>
                </a:lnTo>
                <a:lnTo>
                  <a:pt x="1324" y="9734967"/>
                </a:lnTo>
                <a:lnTo>
                  <a:pt x="1230" y="9772548"/>
                </a:lnTo>
                <a:lnTo>
                  <a:pt x="1138" y="9808810"/>
                </a:lnTo>
                <a:lnTo>
                  <a:pt x="1051" y="9843738"/>
                </a:lnTo>
                <a:lnTo>
                  <a:pt x="925" y="9893604"/>
                </a:lnTo>
                <a:lnTo>
                  <a:pt x="807" y="9940400"/>
                </a:lnTo>
                <a:lnTo>
                  <a:pt x="697" y="9984084"/>
                </a:lnTo>
                <a:lnTo>
                  <a:pt x="595" y="10024614"/>
                </a:lnTo>
                <a:lnTo>
                  <a:pt x="472" y="10073675"/>
                </a:lnTo>
                <a:lnTo>
                  <a:pt x="363" y="10116953"/>
                </a:lnTo>
                <a:lnTo>
                  <a:pt x="248" y="10162767"/>
                </a:lnTo>
                <a:lnTo>
                  <a:pt x="126" y="10211091"/>
                </a:lnTo>
                <a:lnTo>
                  <a:pt x="0" y="10261472"/>
                </a:lnTo>
                <a:lnTo>
                  <a:pt x="6142035" y="10250190"/>
                </a:lnTo>
                <a:lnTo>
                  <a:pt x="6242394" y="10248564"/>
                </a:lnTo>
                <a:lnTo>
                  <a:pt x="6342352" y="10245322"/>
                </a:lnTo>
                <a:lnTo>
                  <a:pt x="6441898" y="10240479"/>
                </a:lnTo>
                <a:lnTo>
                  <a:pt x="6541018" y="10234046"/>
                </a:lnTo>
                <a:lnTo>
                  <a:pt x="6639700" y="10226036"/>
                </a:lnTo>
                <a:lnTo>
                  <a:pt x="6737932" y="10216461"/>
                </a:lnTo>
                <a:lnTo>
                  <a:pt x="6835702" y="10205334"/>
                </a:lnTo>
                <a:lnTo>
                  <a:pt x="6932996" y="10192668"/>
                </a:lnTo>
                <a:lnTo>
                  <a:pt x="7029801" y="10178474"/>
                </a:lnTo>
                <a:lnTo>
                  <a:pt x="7126107" y="10162767"/>
                </a:lnTo>
                <a:lnTo>
                  <a:pt x="7221900" y="10145557"/>
                </a:lnTo>
                <a:lnTo>
                  <a:pt x="7317167" y="10126858"/>
                </a:lnTo>
                <a:lnTo>
                  <a:pt x="7411896" y="10106681"/>
                </a:lnTo>
                <a:lnTo>
                  <a:pt x="7506074" y="10085041"/>
                </a:lnTo>
                <a:lnTo>
                  <a:pt x="7599690" y="10061948"/>
                </a:lnTo>
                <a:lnTo>
                  <a:pt x="7692730" y="10037416"/>
                </a:lnTo>
                <a:lnTo>
                  <a:pt x="7785182" y="10011457"/>
                </a:lnTo>
                <a:lnTo>
                  <a:pt x="7877033" y="9984084"/>
                </a:lnTo>
                <a:lnTo>
                  <a:pt x="7968271" y="9955309"/>
                </a:lnTo>
                <a:lnTo>
                  <a:pt x="8058884" y="9925145"/>
                </a:lnTo>
                <a:lnTo>
                  <a:pt x="8148858" y="9893604"/>
                </a:lnTo>
                <a:lnTo>
                  <a:pt x="8238182" y="9860698"/>
                </a:lnTo>
                <a:lnTo>
                  <a:pt x="8326842" y="9826441"/>
                </a:lnTo>
                <a:lnTo>
                  <a:pt x="8414827" y="9790845"/>
                </a:lnTo>
                <a:lnTo>
                  <a:pt x="8502124" y="9753922"/>
                </a:lnTo>
                <a:lnTo>
                  <a:pt x="8588720" y="9715685"/>
                </a:lnTo>
                <a:lnTo>
                  <a:pt x="8674603" y="9676146"/>
                </a:lnTo>
                <a:lnTo>
                  <a:pt x="8759759" y="9635318"/>
                </a:lnTo>
                <a:lnTo>
                  <a:pt x="8844178" y="9593213"/>
                </a:lnTo>
                <a:lnTo>
                  <a:pt x="8927846" y="9549844"/>
                </a:lnTo>
                <a:lnTo>
                  <a:pt x="8969394" y="9527690"/>
                </a:lnTo>
                <a:lnTo>
                  <a:pt x="9010750" y="9505224"/>
                </a:lnTo>
                <a:lnTo>
                  <a:pt x="9051912" y="9482448"/>
                </a:lnTo>
                <a:lnTo>
                  <a:pt x="9092879" y="9459364"/>
                </a:lnTo>
                <a:lnTo>
                  <a:pt x="9133648" y="9435974"/>
                </a:lnTo>
                <a:lnTo>
                  <a:pt x="9174219" y="9412278"/>
                </a:lnTo>
                <a:lnTo>
                  <a:pt x="9214589" y="9388279"/>
                </a:lnTo>
                <a:lnTo>
                  <a:pt x="9254758" y="9363978"/>
                </a:lnTo>
                <a:lnTo>
                  <a:pt x="9294723" y="9339377"/>
                </a:lnTo>
                <a:lnTo>
                  <a:pt x="9334484" y="9314476"/>
                </a:lnTo>
                <a:lnTo>
                  <a:pt x="9374038" y="9289279"/>
                </a:lnTo>
                <a:lnTo>
                  <a:pt x="9413384" y="9263786"/>
                </a:lnTo>
                <a:lnTo>
                  <a:pt x="9452520" y="9237999"/>
                </a:lnTo>
                <a:lnTo>
                  <a:pt x="9491445" y="9211919"/>
                </a:lnTo>
                <a:lnTo>
                  <a:pt x="9530157" y="9185548"/>
                </a:lnTo>
                <a:lnTo>
                  <a:pt x="9568656" y="9158888"/>
                </a:lnTo>
                <a:lnTo>
                  <a:pt x="9606938" y="9131940"/>
                </a:lnTo>
                <a:lnTo>
                  <a:pt x="9645002" y="9104705"/>
                </a:lnTo>
                <a:lnTo>
                  <a:pt x="9682848" y="9077186"/>
                </a:lnTo>
                <a:lnTo>
                  <a:pt x="9720473" y="9049384"/>
                </a:lnTo>
                <a:lnTo>
                  <a:pt x="9757876" y="9021300"/>
                </a:lnTo>
                <a:lnTo>
                  <a:pt x="9795056" y="8992936"/>
                </a:lnTo>
                <a:lnTo>
                  <a:pt x="9832010" y="8964293"/>
                </a:lnTo>
                <a:lnTo>
                  <a:pt x="9868737" y="8935374"/>
                </a:lnTo>
                <a:lnTo>
                  <a:pt x="9905236" y="8906179"/>
                </a:lnTo>
                <a:lnTo>
                  <a:pt x="9941505" y="8876711"/>
                </a:lnTo>
                <a:lnTo>
                  <a:pt x="9977542" y="8846970"/>
                </a:lnTo>
                <a:lnTo>
                  <a:pt x="10013347" y="8816959"/>
                </a:lnTo>
                <a:lnTo>
                  <a:pt x="10048916" y="8786679"/>
                </a:lnTo>
                <a:lnTo>
                  <a:pt x="10084250" y="8756131"/>
                </a:lnTo>
                <a:lnTo>
                  <a:pt x="10119345" y="8725317"/>
                </a:lnTo>
                <a:lnTo>
                  <a:pt x="10154202" y="8694239"/>
                </a:lnTo>
                <a:lnTo>
                  <a:pt x="10188817" y="8662898"/>
                </a:lnTo>
                <a:lnTo>
                  <a:pt x="10223190" y="8631295"/>
                </a:lnTo>
                <a:lnTo>
                  <a:pt x="10257319" y="8599433"/>
                </a:lnTo>
                <a:lnTo>
                  <a:pt x="10291202" y="8567313"/>
                </a:lnTo>
                <a:lnTo>
                  <a:pt x="10324838" y="8534936"/>
                </a:lnTo>
                <a:lnTo>
                  <a:pt x="10358225" y="8502305"/>
                </a:lnTo>
                <a:lnTo>
                  <a:pt x="10391362" y="8469420"/>
                </a:lnTo>
                <a:lnTo>
                  <a:pt x="10424248" y="8436283"/>
                </a:lnTo>
                <a:lnTo>
                  <a:pt x="10456879" y="8402895"/>
                </a:lnTo>
                <a:lnTo>
                  <a:pt x="10489256" y="8369259"/>
                </a:lnTo>
                <a:lnTo>
                  <a:pt x="10521376" y="8335376"/>
                </a:lnTo>
                <a:lnTo>
                  <a:pt x="10538878" y="8316630"/>
                </a:lnTo>
                <a:lnTo>
                  <a:pt x="10538878" y="22896"/>
                </a:lnTo>
                <a:lnTo>
                  <a:pt x="10521376" y="4149"/>
                </a:lnTo>
                <a:lnTo>
                  <a:pt x="10517443" y="0"/>
                </a:lnTo>
                <a:close/>
              </a:path>
            </a:pathLst>
          </a:custGeom>
          <a:solidFill>
            <a:srgbClr val="ECEBEB"/>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16" name="Google Shape;516;p20"/>
          <p:cNvSpPr txBox="1"/>
          <p:nvPr/>
        </p:nvSpPr>
        <p:spPr>
          <a:xfrm>
            <a:off x="6468223" y="679692"/>
            <a:ext cx="5067300" cy="4717200"/>
          </a:xfrm>
          <a:prstGeom prst="rect">
            <a:avLst/>
          </a:prstGeom>
          <a:noFill/>
          <a:ln>
            <a:noFill/>
          </a:ln>
        </p:spPr>
        <p:txBody>
          <a:bodyPr anchorCtr="0" anchor="t" bIns="0" lIns="0" spcFirstLastPara="1" rIns="0" wrap="square" tIns="7300">
            <a:noAutofit/>
          </a:bodyPr>
          <a:lstStyle/>
          <a:p>
            <a:pPr indent="-381000" lvl="0" marL="457200" marR="127000" rtl="0" algn="l">
              <a:lnSpc>
                <a:spcPct val="100499"/>
              </a:lnSpc>
              <a:spcBef>
                <a:spcPts val="0"/>
              </a:spcBef>
              <a:spcAft>
                <a:spcPts val="0"/>
              </a:spcAft>
              <a:buClr>
                <a:schemeClr val="dk1"/>
              </a:buClr>
              <a:buSzPts val="2400"/>
              <a:buFont typeface="Roboto"/>
              <a:buChar char="●"/>
            </a:pPr>
            <a:r>
              <a:rPr b="0" i="0" lang="en-US" sz="2400" u="none" cap="none" strike="noStrike">
                <a:solidFill>
                  <a:schemeClr val="dk1"/>
                </a:solidFill>
                <a:latin typeface="Roboto"/>
                <a:ea typeface="Roboto"/>
                <a:cs typeface="Roboto"/>
                <a:sym typeface="Roboto"/>
              </a:rPr>
              <a:t>Révèle l'interdépendance des obstacles et des facteurs favorisant l'égalité à différents niveaux.</a:t>
            </a:r>
            <a:endParaRPr b="0" i="0" sz="2400" u="none" cap="none" strike="noStrike">
              <a:solidFill>
                <a:schemeClr val="dk1"/>
              </a:solidFill>
              <a:latin typeface="Roboto"/>
              <a:ea typeface="Roboto"/>
              <a:cs typeface="Roboto"/>
              <a:sym typeface="Roboto"/>
            </a:endParaRPr>
          </a:p>
          <a:p>
            <a:pPr indent="-381000" lvl="0" marL="457200" marR="127000" rtl="0" algn="l">
              <a:lnSpc>
                <a:spcPct val="100499"/>
              </a:lnSpc>
              <a:spcBef>
                <a:spcPts val="1000"/>
              </a:spcBef>
              <a:spcAft>
                <a:spcPts val="0"/>
              </a:spcAft>
              <a:buClr>
                <a:schemeClr val="dk1"/>
              </a:buClr>
              <a:buSzPts val="2400"/>
              <a:buFont typeface="Roboto"/>
              <a:buChar char="●"/>
            </a:pPr>
            <a:r>
              <a:rPr b="0" i="0" lang="en-US" sz="2400" u="none" cap="none" strike="noStrike">
                <a:solidFill>
                  <a:schemeClr val="dk1"/>
                </a:solidFill>
                <a:latin typeface="Roboto"/>
                <a:ea typeface="Roboto"/>
                <a:cs typeface="Roboto"/>
                <a:sym typeface="Roboto"/>
              </a:rPr>
              <a:t>Aide à identifier les opportunités stratégiques pour soutenir l'équité et l'action des personnes de tous genres, en ciblant celles qui rencontrent les plus grands obstacles.</a:t>
            </a:r>
            <a:endParaRPr b="0" i="0" sz="2400" u="none" cap="none" strike="noStrike">
              <a:solidFill>
                <a:schemeClr val="dk1"/>
              </a:solidFill>
              <a:latin typeface="Roboto"/>
              <a:ea typeface="Roboto"/>
              <a:cs typeface="Roboto"/>
              <a:sym typeface="Roboto"/>
            </a:endParaRPr>
          </a:p>
          <a:p>
            <a:pPr indent="-381000" lvl="0" marL="457200" marR="127000" rtl="0" algn="l">
              <a:lnSpc>
                <a:spcPct val="100499"/>
              </a:lnSpc>
              <a:spcBef>
                <a:spcPts val="1000"/>
              </a:spcBef>
              <a:spcAft>
                <a:spcPts val="1000"/>
              </a:spcAft>
              <a:buClr>
                <a:schemeClr val="dk1"/>
              </a:buClr>
              <a:buSzPts val="2400"/>
              <a:buFont typeface="Roboto"/>
              <a:buChar char="●"/>
            </a:pPr>
            <a:r>
              <a:rPr b="0" i="0" lang="en-US" sz="2400" u="none" cap="none" strike="noStrike">
                <a:solidFill>
                  <a:schemeClr val="dk1"/>
                </a:solidFill>
                <a:latin typeface="Roboto"/>
                <a:ea typeface="Roboto"/>
                <a:cs typeface="Roboto"/>
                <a:sym typeface="Roboto"/>
              </a:rPr>
              <a:t>Fournit une structure pour la conception, l'adaptation et l'évaluation de programmes holistiques et durables.</a:t>
            </a:r>
            <a:endParaRPr b="0" i="0" sz="2400" u="none" cap="none" strike="noStrike">
              <a:solidFill>
                <a:schemeClr val="dk1"/>
              </a:solidFill>
              <a:latin typeface="Roboto"/>
              <a:ea typeface="Roboto"/>
              <a:cs typeface="Roboto"/>
              <a:sym typeface="Roboto"/>
            </a:endParaRPr>
          </a:p>
        </p:txBody>
      </p:sp>
      <p:grpSp>
        <p:nvGrpSpPr>
          <p:cNvPr id="517" name="Google Shape;517;p20"/>
          <p:cNvGrpSpPr/>
          <p:nvPr/>
        </p:nvGrpSpPr>
        <p:grpSpPr>
          <a:xfrm>
            <a:off x="319625" y="1376393"/>
            <a:ext cx="5367013" cy="5367013"/>
            <a:chOff x="319625" y="1376393"/>
            <a:chExt cx="5367013" cy="5367013"/>
          </a:xfrm>
        </p:grpSpPr>
        <p:grpSp>
          <p:nvGrpSpPr>
            <p:cNvPr id="518" name="Google Shape;518;p20"/>
            <p:cNvGrpSpPr/>
            <p:nvPr/>
          </p:nvGrpSpPr>
          <p:grpSpPr>
            <a:xfrm>
              <a:off x="319625" y="1376393"/>
              <a:ext cx="5367013" cy="5367013"/>
              <a:chOff x="319625" y="1376393"/>
              <a:chExt cx="5367013" cy="5367013"/>
            </a:xfrm>
          </p:grpSpPr>
          <p:pic>
            <p:nvPicPr>
              <p:cNvPr descr="A colorful circle with white text&#10;&#10;Description automatically generated" id="519" name="Google Shape;519;p20"/>
              <p:cNvPicPr preferRelativeResize="0"/>
              <p:nvPr/>
            </p:nvPicPr>
            <p:blipFill rotWithShape="1">
              <a:blip r:embed="rId3">
                <a:alphaModFix/>
              </a:blip>
              <a:srcRect b="0" l="0" r="0" t="0"/>
              <a:stretch/>
            </p:blipFill>
            <p:spPr>
              <a:xfrm>
                <a:off x="319625" y="1376393"/>
                <a:ext cx="5367013" cy="5367013"/>
              </a:xfrm>
              <a:prstGeom prst="rect">
                <a:avLst/>
              </a:prstGeom>
              <a:noFill/>
              <a:ln>
                <a:noFill/>
              </a:ln>
            </p:spPr>
          </p:pic>
          <p:grpSp>
            <p:nvGrpSpPr>
              <p:cNvPr id="520" name="Google Shape;520;p20"/>
              <p:cNvGrpSpPr/>
              <p:nvPr/>
            </p:nvGrpSpPr>
            <p:grpSpPr>
              <a:xfrm>
                <a:off x="1510571" y="2606573"/>
                <a:ext cx="1635070" cy="1687725"/>
                <a:chOff x="1510571" y="2606573"/>
                <a:chExt cx="1635070" cy="1687725"/>
              </a:xfrm>
            </p:grpSpPr>
            <p:sp>
              <p:nvSpPr>
                <p:cNvPr id="521" name="Google Shape;521;p20"/>
                <p:cNvSpPr txBox="1"/>
                <p:nvPr/>
              </p:nvSpPr>
              <p:spPr>
                <a:xfrm rot="-2824868">
                  <a:off x="1484006" y="3118975"/>
                  <a:ext cx="1688200" cy="662922"/>
                </a:xfrm>
                <a:prstGeom prst="rect">
                  <a:avLst/>
                </a:prstGeom>
                <a:solidFill>
                  <a:srgbClr val="58BCC7"/>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0" i="0" lang="en-US" sz="2500" u="none" cap="none" strike="noStrike">
                      <a:solidFill>
                        <a:schemeClr val="lt1"/>
                      </a:solidFill>
                      <a:highlight>
                        <a:srgbClr val="58BCC7"/>
                      </a:highlight>
                      <a:latin typeface="Bebas Neue"/>
                      <a:ea typeface="Bebas Neue"/>
                      <a:cs typeface="Bebas Neue"/>
                      <a:sym typeface="Bebas Neue"/>
                    </a:rPr>
                    <a:t>Services </a:t>
                  </a:r>
                  <a:endParaRPr b="0" i="0" sz="2500" u="none" cap="none" strike="noStrike">
                    <a:solidFill>
                      <a:schemeClr val="lt1"/>
                    </a:solidFill>
                    <a:highlight>
                      <a:srgbClr val="58BCC7"/>
                    </a:highlight>
                    <a:latin typeface="Bebas Neue"/>
                    <a:ea typeface="Bebas Neue"/>
                    <a:cs typeface="Bebas Neue"/>
                    <a:sym typeface="Bebas Neue"/>
                  </a:endParaRPr>
                </a:p>
              </p:txBody>
            </p:sp>
            <p:sp>
              <p:nvSpPr>
                <p:cNvPr id="522" name="Google Shape;522;p20"/>
                <p:cNvSpPr/>
                <p:nvPr/>
              </p:nvSpPr>
              <p:spPr>
                <a:xfrm>
                  <a:off x="2756375" y="2704175"/>
                  <a:ext cx="293700" cy="120600"/>
                </a:xfrm>
                <a:prstGeom prst="rect">
                  <a:avLst/>
                </a:prstGeom>
                <a:solidFill>
                  <a:srgbClr val="58BCC7"/>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 name="Google Shape;523;p20"/>
                <p:cNvSpPr/>
                <p:nvPr/>
              </p:nvSpPr>
              <p:spPr>
                <a:xfrm>
                  <a:off x="2001950" y="3111000"/>
                  <a:ext cx="183600" cy="120600"/>
                </a:xfrm>
                <a:prstGeom prst="rect">
                  <a:avLst/>
                </a:prstGeom>
                <a:solidFill>
                  <a:srgbClr val="58BCC7"/>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524" name="Google Shape;524;p20"/>
            <p:cNvSpPr txBox="1"/>
            <p:nvPr/>
          </p:nvSpPr>
          <p:spPr>
            <a:xfrm rot="-2824868">
              <a:off x="801756" y="2422825"/>
              <a:ext cx="1688200" cy="662922"/>
            </a:xfrm>
            <a:prstGeom prst="rect">
              <a:avLst/>
            </a:prstGeom>
            <a:solidFill>
              <a:srgbClr val="EA155B"/>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0" i="0" lang="en-US" sz="2500" u="none" cap="none" strike="noStrike">
                  <a:solidFill>
                    <a:schemeClr val="lt1"/>
                  </a:solidFill>
                  <a:latin typeface="Bebas Neue"/>
                  <a:ea typeface="Bebas Neue"/>
                  <a:cs typeface="Bebas Neue"/>
                  <a:sym typeface="Bebas Neue"/>
                </a:rPr>
                <a:t>         ÉTAT</a:t>
              </a:r>
              <a:r>
                <a:rPr b="0" i="0" lang="en-US" sz="2500" u="none" cap="none" strike="noStrike">
                  <a:solidFill>
                    <a:schemeClr val="lt1"/>
                  </a:solidFill>
                  <a:highlight>
                    <a:srgbClr val="ED2024"/>
                  </a:highlight>
                  <a:latin typeface="Bebas Neue"/>
                  <a:ea typeface="Bebas Neue"/>
                  <a:cs typeface="Bebas Neue"/>
                  <a:sym typeface="Bebas Neue"/>
                </a:rPr>
                <a:t> </a:t>
              </a:r>
              <a:endParaRPr b="0" i="0" sz="2500" u="none" cap="none" strike="noStrike">
                <a:solidFill>
                  <a:schemeClr val="lt1"/>
                </a:solidFill>
                <a:highlight>
                  <a:srgbClr val="ED2024"/>
                </a:highlight>
                <a:latin typeface="Bebas Neue"/>
                <a:ea typeface="Bebas Neue"/>
                <a:cs typeface="Bebas Neue"/>
                <a:sym typeface="Bebas Neue"/>
              </a:endParaRPr>
            </a:p>
          </p:txBody>
        </p:sp>
        <p:sp>
          <p:nvSpPr>
            <p:cNvPr id="525" name="Google Shape;525;p20"/>
            <p:cNvSpPr txBox="1"/>
            <p:nvPr/>
          </p:nvSpPr>
          <p:spPr>
            <a:xfrm rot="-2824868">
              <a:off x="2193805" y="3825532"/>
              <a:ext cx="1688200" cy="662922"/>
            </a:xfrm>
            <a:prstGeom prst="rect">
              <a:avLst/>
            </a:prstGeom>
            <a:solidFill>
              <a:srgbClr val="345EAB"/>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0" i="0" lang="en-US" sz="2500" u="none" cap="none" strike="noStrike">
                  <a:solidFill>
                    <a:schemeClr val="lt1"/>
                  </a:solidFill>
                  <a:latin typeface="Bebas Neue"/>
                  <a:ea typeface="Bebas Neue"/>
                  <a:cs typeface="Bebas Neue"/>
                  <a:sym typeface="Bebas Neue"/>
                </a:rPr>
                <a:t> COMMUNAUTÉ</a:t>
              </a:r>
              <a:r>
                <a:rPr b="0" i="0" lang="en-US" sz="2500" u="none" cap="none" strike="noStrike">
                  <a:solidFill>
                    <a:schemeClr val="lt1"/>
                  </a:solidFill>
                  <a:highlight>
                    <a:srgbClr val="ED2024"/>
                  </a:highlight>
                  <a:latin typeface="Bebas Neue"/>
                  <a:ea typeface="Bebas Neue"/>
                  <a:cs typeface="Bebas Neue"/>
                  <a:sym typeface="Bebas Neue"/>
                </a:rPr>
                <a:t> </a:t>
              </a:r>
              <a:endParaRPr b="0" i="0" sz="2500" u="none" cap="none" strike="noStrike">
                <a:solidFill>
                  <a:schemeClr val="lt1"/>
                </a:solidFill>
                <a:highlight>
                  <a:srgbClr val="ED2024"/>
                </a:highlight>
                <a:latin typeface="Bebas Neue"/>
                <a:ea typeface="Bebas Neue"/>
                <a:cs typeface="Bebas Neue"/>
                <a:sym typeface="Bebas Neue"/>
              </a:endParaRPr>
            </a:p>
          </p:txBody>
        </p:sp>
        <p:sp>
          <p:nvSpPr>
            <p:cNvPr id="526" name="Google Shape;526;p20"/>
            <p:cNvSpPr/>
            <p:nvPr/>
          </p:nvSpPr>
          <p:spPr>
            <a:xfrm rot="-2700000">
              <a:off x="2363721" y="3769942"/>
              <a:ext cx="830709" cy="236315"/>
            </a:xfrm>
            <a:prstGeom prst="roundRect">
              <a:avLst>
                <a:gd fmla="val 16667" name="adj"/>
              </a:avLst>
            </a:prstGeom>
            <a:solidFill>
              <a:srgbClr val="345EA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 name="Google Shape;527;p20"/>
            <p:cNvSpPr txBox="1"/>
            <p:nvPr/>
          </p:nvSpPr>
          <p:spPr>
            <a:xfrm rot="-2824439">
              <a:off x="3044073" y="4504757"/>
              <a:ext cx="1260253" cy="564639"/>
            </a:xfrm>
            <a:prstGeom prst="rect">
              <a:avLst/>
            </a:prstGeom>
            <a:solidFill>
              <a:srgbClr val="00A880"/>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0" i="0" lang="en-US" sz="2500" u="none" cap="none" strike="noStrike">
                  <a:solidFill>
                    <a:schemeClr val="lt1"/>
                  </a:solidFill>
                  <a:latin typeface="Bebas Neue"/>
                  <a:ea typeface="Bebas Neue"/>
                  <a:cs typeface="Bebas Neue"/>
                  <a:sym typeface="Bebas Neue"/>
                </a:rPr>
                <a:t> MÉNAGE</a:t>
              </a:r>
              <a:r>
                <a:rPr b="0" i="0" lang="en-US" sz="2500" u="none" cap="none" strike="noStrike">
                  <a:solidFill>
                    <a:schemeClr val="lt1"/>
                  </a:solidFill>
                  <a:highlight>
                    <a:srgbClr val="ED2024"/>
                  </a:highlight>
                  <a:latin typeface="Bebas Neue"/>
                  <a:ea typeface="Bebas Neue"/>
                  <a:cs typeface="Bebas Neue"/>
                  <a:sym typeface="Bebas Neue"/>
                </a:rPr>
                <a:t> </a:t>
              </a:r>
              <a:endParaRPr b="0" i="0" sz="2500" u="none" cap="none" strike="noStrike">
                <a:solidFill>
                  <a:schemeClr val="lt1"/>
                </a:solidFill>
                <a:highlight>
                  <a:srgbClr val="ED2024"/>
                </a:highlight>
                <a:latin typeface="Bebas Neue"/>
                <a:ea typeface="Bebas Neue"/>
                <a:cs typeface="Bebas Neue"/>
                <a:sym typeface="Bebas Neue"/>
              </a:endParaRPr>
            </a:p>
          </p:txBody>
        </p:sp>
        <p:sp>
          <p:nvSpPr>
            <p:cNvPr id="528" name="Google Shape;528;p20"/>
            <p:cNvSpPr/>
            <p:nvPr/>
          </p:nvSpPr>
          <p:spPr>
            <a:xfrm rot="-2700000">
              <a:off x="2942948" y="4459792"/>
              <a:ext cx="1135755" cy="236315"/>
            </a:xfrm>
            <a:prstGeom prst="roundRect">
              <a:avLst>
                <a:gd fmla="val 16667" name="adj"/>
              </a:avLst>
            </a:prstGeom>
            <a:solidFill>
              <a:srgbClr val="00A880"/>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 name="Google Shape;529;p20"/>
            <p:cNvSpPr txBox="1"/>
            <p:nvPr/>
          </p:nvSpPr>
          <p:spPr>
            <a:xfrm rot="-2824439">
              <a:off x="3780498" y="5185532"/>
              <a:ext cx="1260253" cy="564639"/>
            </a:xfrm>
            <a:prstGeom prst="rect">
              <a:avLst/>
            </a:prstGeom>
            <a:solidFill>
              <a:srgbClr val="ED2891"/>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0" i="0" lang="en-US" sz="2500" u="none" cap="none" strike="noStrike">
                  <a:solidFill>
                    <a:schemeClr val="lt1"/>
                  </a:solidFill>
                  <a:latin typeface="Bebas Neue"/>
                  <a:ea typeface="Bebas Neue"/>
                  <a:cs typeface="Bebas Neue"/>
                  <a:sym typeface="Bebas Neue"/>
                </a:rPr>
                <a:t>INDIVIDUEL</a:t>
              </a:r>
              <a:r>
                <a:rPr b="0" i="0" lang="en-US" sz="2500" u="none" cap="none" strike="noStrike">
                  <a:solidFill>
                    <a:schemeClr val="lt1"/>
                  </a:solidFill>
                  <a:highlight>
                    <a:srgbClr val="ED2024"/>
                  </a:highlight>
                  <a:latin typeface="Bebas Neue"/>
                  <a:ea typeface="Bebas Neue"/>
                  <a:cs typeface="Bebas Neue"/>
                  <a:sym typeface="Bebas Neue"/>
                </a:rPr>
                <a:t> </a:t>
              </a:r>
              <a:endParaRPr b="0" i="0" sz="2500" u="none" cap="none" strike="noStrike">
                <a:solidFill>
                  <a:schemeClr val="lt1"/>
                </a:solidFill>
                <a:highlight>
                  <a:srgbClr val="ED2024"/>
                </a:highlight>
                <a:latin typeface="Bebas Neue"/>
                <a:ea typeface="Bebas Neue"/>
                <a:cs typeface="Bebas Neue"/>
                <a:sym typeface="Bebas Neue"/>
              </a:endParaRPr>
            </a:p>
          </p:txBody>
        </p:sp>
        <p:sp>
          <p:nvSpPr>
            <p:cNvPr id="530" name="Google Shape;530;p20"/>
            <p:cNvSpPr/>
            <p:nvPr/>
          </p:nvSpPr>
          <p:spPr>
            <a:xfrm rot="-2700000">
              <a:off x="3741010" y="5131942"/>
              <a:ext cx="904531" cy="236315"/>
            </a:xfrm>
            <a:prstGeom prst="roundRect">
              <a:avLst>
                <a:gd fmla="val 16667" name="adj"/>
              </a:avLst>
            </a:prstGeom>
            <a:solidFill>
              <a:srgbClr val="ED289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534" name="Shape 534"/>
        <p:cNvGrpSpPr/>
        <p:nvPr/>
      </p:nvGrpSpPr>
      <p:grpSpPr>
        <a:xfrm>
          <a:off x="0" y="0"/>
          <a:ext cx="0" cy="0"/>
          <a:chOff x="0" y="0"/>
          <a:chExt cx="0" cy="0"/>
        </a:xfrm>
      </p:grpSpPr>
      <p:sp>
        <p:nvSpPr>
          <p:cNvPr id="535" name="Google Shape;535;p21"/>
          <p:cNvSpPr txBox="1"/>
          <p:nvPr>
            <p:ph type="title"/>
          </p:nvPr>
        </p:nvSpPr>
        <p:spPr>
          <a:xfrm>
            <a:off x="410025" y="336875"/>
            <a:ext cx="5158500" cy="2087400"/>
          </a:xfrm>
          <a:prstGeom prst="rect">
            <a:avLst/>
          </a:prstGeom>
          <a:noFill/>
          <a:ln>
            <a:noFill/>
          </a:ln>
        </p:spPr>
        <p:txBody>
          <a:bodyPr anchorCtr="0" anchor="t" bIns="0" lIns="0" spcFirstLastPara="1" rIns="0" wrap="square" tIns="9225">
            <a:noAutofit/>
          </a:bodyPr>
          <a:lstStyle/>
          <a:p>
            <a:pPr indent="0" lvl="0" marL="12700" rtl="0" algn="l">
              <a:lnSpc>
                <a:spcPct val="100000"/>
              </a:lnSpc>
              <a:spcBef>
                <a:spcPts val="0"/>
              </a:spcBef>
              <a:spcAft>
                <a:spcPts val="0"/>
              </a:spcAft>
              <a:buSzPts val="800"/>
              <a:buNone/>
            </a:pPr>
            <a:r>
              <a:rPr lang="en-US"/>
              <a:t>Utilisation du cadre socio-écologique dans l'analyse de genre</a:t>
            </a:r>
            <a:endParaRPr/>
          </a:p>
        </p:txBody>
      </p:sp>
      <p:grpSp>
        <p:nvGrpSpPr>
          <p:cNvPr id="536" name="Google Shape;536;p21"/>
          <p:cNvGrpSpPr/>
          <p:nvPr/>
        </p:nvGrpSpPr>
        <p:grpSpPr>
          <a:xfrm>
            <a:off x="258736" y="2555998"/>
            <a:ext cx="1025425" cy="1025513"/>
            <a:chOff x="9609599" y="8573237"/>
            <a:chExt cx="1691004" cy="1691149"/>
          </a:xfrm>
        </p:grpSpPr>
        <p:sp>
          <p:nvSpPr>
            <p:cNvPr id="537" name="Google Shape;537;p21"/>
            <p:cNvSpPr/>
            <p:nvPr/>
          </p:nvSpPr>
          <p:spPr>
            <a:xfrm>
              <a:off x="9609599" y="8573237"/>
              <a:ext cx="1691004" cy="1691004"/>
            </a:xfrm>
            <a:custGeom>
              <a:rect b="b" l="l" r="r" t="t"/>
              <a:pathLst>
                <a:path extrusionOk="0" h="1691004" w="1691004">
                  <a:moveTo>
                    <a:pt x="845293" y="0"/>
                  </a:moveTo>
                  <a:lnTo>
                    <a:pt x="797326" y="1338"/>
                  </a:lnTo>
                  <a:lnTo>
                    <a:pt x="750061" y="5304"/>
                  </a:lnTo>
                  <a:lnTo>
                    <a:pt x="703569" y="11829"/>
                  </a:lnTo>
                  <a:lnTo>
                    <a:pt x="657922" y="20839"/>
                  </a:lnTo>
                  <a:lnTo>
                    <a:pt x="613192" y="32264"/>
                  </a:lnTo>
                  <a:lnTo>
                    <a:pt x="569448" y="46032"/>
                  </a:lnTo>
                  <a:lnTo>
                    <a:pt x="526763" y="62072"/>
                  </a:lnTo>
                  <a:lnTo>
                    <a:pt x="485209" y="80312"/>
                  </a:lnTo>
                  <a:lnTo>
                    <a:pt x="444856" y="100682"/>
                  </a:lnTo>
                  <a:lnTo>
                    <a:pt x="405776" y="123109"/>
                  </a:lnTo>
                  <a:lnTo>
                    <a:pt x="368040" y="147523"/>
                  </a:lnTo>
                  <a:lnTo>
                    <a:pt x="331719" y="173852"/>
                  </a:lnTo>
                  <a:lnTo>
                    <a:pt x="296886" y="202025"/>
                  </a:lnTo>
                  <a:lnTo>
                    <a:pt x="263611" y="231970"/>
                  </a:lnTo>
                  <a:lnTo>
                    <a:pt x="231965" y="263616"/>
                  </a:lnTo>
                  <a:lnTo>
                    <a:pt x="202020" y="296892"/>
                  </a:lnTo>
                  <a:lnTo>
                    <a:pt x="173848" y="331726"/>
                  </a:lnTo>
                  <a:lnTo>
                    <a:pt x="147520" y="368047"/>
                  </a:lnTo>
                  <a:lnTo>
                    <a:pt x="123106" y="405783"/>
                  </a:lnTo>
                  <a:lnTo>
                    <a:pt x="100679" y="444864"/>
                  </a:lnTo>
                  <a:lnTo>
                    <a:pt x="80310" y="485217"/>
                  </a:lnTo>
                  <a:lnTo>
                    <a:pt x="62070" y="526772"/>
                  </a:lnTo>
                  <a:lnTo>
                    <a:pt x="46031" y="569457"/>
                  </a:lnTo>
                  <a:lnTo>
                    <a:pt x="32263" y="613201"/>
                  </a:lnTo>
                  <a:lnTo>
                    <a:pt x="20838" y="657932"/>
                  </a:lnTo>
                  <a:lnTo>
                    <a:pt x="11828" y="703580"/>
                  </a:lnTo>
                  <a:lnTo>
                    <a:pt x="5304" y="750071"/>
                  </a:lnTo>
                  <a:lnTo>
                    <a:pt x="1338" y="797337"/>
                  </a:lnTo>
                  <a:lnTo>
                    <a:pt x="0" y="845304"/>
                  </a:lnTo>
                  <a:lnTo>
                    <a:pt x="1338" y="893271"/>
                  </a:lnTo>
                  <a:lnTo>
                    <a:pt x="5304" y="940536"/>
                  </a:lnTo>
                  <a:lnTo>
                    <a:pt x="11828" y="987027"/>
                  </a:lnTo>
                  <a:lnTo>
                    <a:pt x="20838" y="1032674"/>
                  </a:lnTo>
                  <a:lnTo>
                    <a:pt x="32263" y="1077405"/>
                  </a:lnTo>
                  <a:lnTo>
                    <a:pt x="46031" y="1121149"/>
                  </a:lnTo>
                  <a:lnTo>
                    <a:pt x="62070" y="1163833"/>
                  </a:lnTo>
                  <a:lnTo>
                    <a:pt x="80310" y="1205388"/>
                  </a:lnTo>
                  <a:lnTo>
                    <a:pt x="100679" y="1245741"/>
                  </a:lnTo>
                  <a:lnTo>
                    <a:pt x="123106" y="1284821"/>
                  </a:lnTo>
                  <a:lnTo>
                    <a:pt x="147520" y="1322557"/>
                  </a:lnTo>
                  <a:lnTo>
                    <a:pt x="173848" y="1358877"/>
                  </a:lnTo>
                  <a:lnTo>
                    <a:pt x="202020" y="1393711"/>
                  </a:lnTo>
                  <a:lnTo>
                    <a:pt x="231965" y="1426986"/>
                  </a:lnTo>
                  <a:lnTo>
                    <a:pt x="263611" y="1458632"/>
                  </a:lnTo>
                  <a:lnTo>
                    <a:pt x="296886" y="1488576"/>
                  </a:lnTo>
                  <a:lnTo>
                    <a:pt x="331719" y="1516748"/>
                  </a:lnTo>
                  <a:lnTo>
                    <a:pt x="368040" y="1543077"/>
                  </a:lnTo>
                  <a:lnTo>
                    <a:pt x="405776" y="1567490"/>
                  </a:lnTo>
                  <a:lnTo>
                    <a:pt x="444856" y="1589917"/>
                  </a:lnTo>
                  <a:lnTo>
                    <a:pt x="485209" y="1610287"/>
                  </a:lnTo>
                  <a:lnTo>
                    <a:pt x="526763" y="1628527"/>
                  </a:lnTo>
                  <a:lnTo>
                    <a:pt x="569448" y="1644566"/>
                  </a:lnTo>
                  <a:lnTo>
                    <a:pt x="613192" y="1658334"/>
                  </a:lnTo>
                  <a:lnTo>
                    <a:pt x="657922" y="1669758"/>
                  </a:lnTo>
                  <a:lnTo>
                    <a:pt x="703569" y="1678768"/>
                  </a:lnTo>
                  <a:lnTo>
                    <a:pt x="750061" y="1685292"/>
                  </a:lnTo>
                  <a:lnTo>
                    <a:pt x="797326" y="1689259"/>
                  </a:lnTo>
                  <a:lnTo>
                    <a:pt x="845293" y="1690597"/>
                  </a:lnTo>
                  <a:lnTo>
                    <a:pt x="1690587" y="1690597"/>
                  </a:lnTo>
                  <a:lnTo>
                    <a:pt x="1690587" y="845304"/>
                  </a:lnTo>
                  <a:lnTo>
                    <a:pt x="1689249" y="797337"/>
                  </a:lnTo>
                  <a:lnTo>
                    <a:pt x="1685282" y="750071"/>
                  </a:lnTo>
                  <a:lnTo>
                    <a:pt x="1678758" y="703580"/>
                  </a:lnTo>
                  <a:lnTo>
                    <a:pt x="1669748" y="657932"/>
                  </a:lnTo>
                  <a:lnTo>
                    <a:pt x="1658323" y="613201"/>
                  </a:lnTo>
                  <a:lnTo>
                    <a:pt x="1644556" y="569457"/>
                  </a:lnTo>
                  <a:lnTo>
                    <a:pt x="1628516" y="526772"/>
                  </a:lnTo>
                  <a:lnTo>
                    <a:pt x="1610276" y="485217"/>
                  </a:lnTo>
                  <a:lnTo>
                    <a:pt x="1589907" y="444864"/>
                  </a:lnTo>
                  <a:lnTo>
                    <a:pt x="1567480" y="405783"/>
                  </a:lnTo>
                  <a:lnTo>
                    <a:pt x="1543066" y="368047"/>
                  </a:lnTo>
                  <a:lnTo>
                    <a:pt x="1516738" y="331726"/>
                  </a:lnTo>
                  <a:lnTo>
                    <a:pt x="1488566" y="296892"/>
                  </a:lnTo>
                  <a:lnTo>
                    <a:pt x="1458621" y="263616"/>
                  </a:lnTo>
                  <a:lnTo>
                    <a:pt x="1426976" y="231970"/>
                  </a:lnTo>
                  <a:lnTo>
                    <a:pt x="1393700" y="202025"/>
                  </a:lnTo>
                  <a:lnTo>
                    <a:pt x="1358867" y="173852"/>
                  </a:lnTo>
                  <a:lnTo>
                    <a:pt x="1322547" y="147523"/>
                  </a:lnTo>
                  <a:lnTo>
                    <a:pt x="1284811" y="123109"/>
                  </a:lnTo>
                  <a:lnTo>
                    <a:pt x="1245730" y="100682"/>
                  </a:lnTo>
                  <a:lnTo>
                    <a:pt x="1205377" y="80312"/>
                  </a:lnTo>
                  <a:lnTo>
                    <a:pt x="1163823" y="62072"/>
                  </a:lnTo>
                  <a:lnTo>
                    <a:pt x="1121138" y="46032"/>
                  </a:lnTo>
                  <a:lnTo>
                    <a:pt x="1077395" y="32264"/>
                  </a:lnTo>
                  <a:lnTo>
                    <a:pt x="1032664" y="20839"/>
                  </a:lnTo>
                  <a:lnTo>
                    <a:pt x="987017" y="11829"/>
                  </a:lnTo>
                  <a:lnTo>
                    <a:pt x="940525" y="5304"/>
                  </a:lnTo>
                  <a:lnTo>
                    <a:pt x="893260" y="1338"/>
                  </a:lnTo>
                  <a:lnTo>
                    <a:pt x="845293" y="0"/>
                  </a:lnTo>
                  <a:close/>
                </a:path>
              </a:pathLst>
            </a:custGeom>
            <a:solidFill>
              <a:srgbClr val="F7BFD8"/>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38" name="Google Shape;538;p21"/>
            <p:cNvSpPr/>
            <p:nvPr/>
          </p:nvSpPr>
          <p:spPr>
            <a:xfrm>
              <a:off x="10125292" y="9805309"/>
              <a:ext cx="184784" cy="445134"/>
            </a:xfrm>
            <a:custGeom>
              <a:rect b="b" l="l" r="r" t="t"/>
              <a:pathLst>
                <a:path extrusionOk="0" h="445134" w="184784">
                  <a:moveTo>
                    <a:pt x="17652" y="0"/>
                  </a:moveTo>
                  <a:lnTo>
                    <a:pt x="5424" y="41166"/>
                  </a:lnTo>
                  <a:lnTo>
                    <a:pt x="519" y="103750"/>
                  </a:lnTo>
                  <a:lnTo>
                    <a:pt x="0" y="142242"/>
                  </a:lnTo>
                  <a:lnTo>
                    <a:pt x="336" y="185092"/>
                  </a:lnTo>
                  <a:lnTo>
                    <a:pt x="1203" y="231967"/>
                  </a:lnTo>
                  <a:lnTo>
                    <a:pt x="2276" y="282534"/>
                  </a:lnTo>
                  <a:lnTo>
                    <a:pt x="3230" y="336462"/>
                  </a:lnTo>
                  <a:lnTo>
                    <a:pt x="3738" y="393234"/>
                  </a:lnTo>
                  <a:lnTo>
                    <a:pt x="53757" y="412493"/>
                  </a:lnTo>
                  <a:lnTo>
                    <a:pt x="97501" y="426260"/>
                  </a:lnTo>
                  <a:lnTo>
                    <a:pt x="142232" y="437685"/>
                  </a:lnTo>
                  <a:lnTo>
                    <a:pt x="177403" y="444627"/>
                  </a:lnTo>
                  <a:lnTo>
                    <a:pt x="181083" y="399959"/>
                  </a:lnTo>
                  <a:lnTo>
                    <a:pt x="184035" y="344714"/>
                  </a:lnTo>
                  <a:lnTo>
                    <a:pt x="184443" y="296074"/>
                  </a:lnTo>
                  <a:lnTo>
                    <a:pt x="184024" y="241689"/>
                  </a:lnTo>
                  <a:lnTo>
                    <a:pt x="184340" y="192343"/>
                  </a:lnTo>
                  <a:lnTo>
                    <a:pt x="183759" y="148212"/>
                  </a:lnTo>
                  <a:lnTo>
                    <a:pt x="180651" y="109471"/>
                  </a:lnTo>
                  <a:lnTo>
                    <a:pt x="160335" y="48857"/>
                  </a:lnTo>
                  <a:lnTo>
                    <a:pt x="110349" y="11900"/>
                  </a:lnTo>
                  <a:lnTo>
                    <a:pt x="70155" y="2731"/>
                  </a:lnTo>
                  <a:lnTo>
                    <a:pt x="17652" y="0"/>
                  </a:lnTo>
                  <a:close/>
                </a:path>
              </a:pathLst>
            </a:custGeom>
            <a:solidFill>
              <a:srgbClr val="8A664D"/>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39" name="Google Shape;539;p21"/>
            <p:cNvSpPr/>
            <p:nvPr/>
          </p:nvSpPr>
          <p:spPr>
            <a:xfrm>
              <a:off x="10043452" y="9767182"/>
              <a:ext cx="803275" cy="497204"/>
            </a:xfrm>
            <a:custGeom>
              <a:rect b="b" l="l" r="r" t="t"/>
              <a:pathLst>
                <a:path extrusionOk="0" h="497204" w="803275">
                  <a:moveTo>
                    <a:pt x="803198" y="46215"/>
                  </a:moveTo>
                  <a:lnTo>
                    <a:pt x="795807" y="42506"/>
                  </a:lnTo>
                  <a:lnTo>
                    <a:pt x="789190" y="40665"/>
                  </a:lnTo>
                  <a:lnTo>
                    <a:pt x="787908" y="40322"/>
                  </a:lnTo>
                  <a:lnTo>
                    <a:pt x="779754" y="39700"/>
                  </a:lnTo>
                  <a:lnTo>
                    <a:pt x="771550" y="40665"/>
                  </a:lnTo>
                  <a:lnTo>
                    <a:pt x="690562" y="19786"/>
                  </a:lnTo>
                  <a:lnTo>
                    <a:pt x="673671" y="15430"/>
                  </a:lnTo>
                  <a:lnTo>
                    <a:pt x="671957" y="13995"/>
                  </a:lnTo>
                  <a:lnTo>
                    <a:pt x="664679" y="7962"/>
                  </a:lnTo>
                  <a:lnTo>
                    <a:pt x="650125" y="4051"/>
                  </a:lnTo>
                  <a:lnTo>
                    <a:pt x="635190" y="4051"/>
                  </a:lnTo>
                  <a:lnTo>
                    <a:pt x="628408" y="8623"/>
                  </a:lnTo>
                  <a:lnTo>
                    <a:pt x="418655" y="13995"/>
                  </a:lnTo>
                  <a:lnTo>
                    <a:pt x="221576" y="4673"/>
                  </a:lnTo>
                  <a:lnTo>
                    <a:pt x="214604" y="0"/>
                  </a:lnTo>
                  <a:lnTo>
                    <a:pt x="200240" y="0"/>
                  </a:lnTo>
                  <a:lnTo>
                    <a:pt x="185229" y="4051"/>
                  </a:lnTo>
                  <a:lnTo>
                    <a:pt x="176237" y="11480"/>
                  </a:lnTo>
                  <a:lnTo>
                    <a:pt x="136677" y="19786"/>
                  </a:lnTo>
                  <a:lnTo>
                    <a:pt x="128473" y="18846"/>
                  </a:lnTo>
                  <a:lnTo>
                    <a:pt x="120307" y="19507"/>
                  </a:lnTo>
                  <a:lnTo>
                    <a:pt x="112420" y="21704"/>
                  </a:lnTo>
                  <a:lnTo>
                    <a:pt x="105029" y="25387"/>
                  </a:lnTo>
                  <a:lnTo>
                    <a:pt x="47294" y="36868"/>
                  </a:lnTo>
                  <a:lnTo>
                    <a:pt x="47866" y="36868"/>
                  </a:lnTo>
                  <a:lnTo>
                    <a:pt x="16891" y="116166"/>
                  </a:lnTo>
                  <a:lnTo>
                    <a:pt x="1460" y="331724"/>
                  </a:lnTo>
                  <a:lnTo>
                    <a:pt x="76" y="386600"/>
                  </a:lnTo>
                  <a:lnTo>
                    <a:pt x="0" y="389674"/>
                  </a:lnTo>
                  <a:lnTo>
                    <a:pt x="10998" y="395973"/>
                  </a:lnTo>
                  <a:lnTo>
                    <a:pt x="51346" y="416344"/>
                  </a:lnTo>
                  <a:lnTo>
                    <a:pt x="92900" y="434581"/>
                  </a:lnTo>
                  <a:lnTo>
                    <a:pt x="135585" y="450621"/>
                  </a:lnTo>
                  <a:lnTo>
                    <a:pt x="179336" y="464388"/>
                  </a:lnTo>
                  <a:lnTo>
                    <a:pt x="224066" y="475818"/>
                  </a:lnTo>
                  <a:lnTo>
                    <a:pt x="236893" y="478358"/>
                  </a:lnTo>
                  <a:lnTo>
                    <a:pt x="269709" y="484835"/>
                  </a:lnTo>
                  <a:lnTo>
                    <a:pt x="316204" y="491350"/>
                  </a:lnTo>
                  <a:lnTo>
                    <a:pt x="363474" y="495325"/>
                  </a:lnTo>
                  <a:lnTo>
                    <a:pt x="411441" y="496658"/>
                  </a:lnTo>
                  <a:lnTo>
                    <a:pt x="746086" y="496658"/>
                  </a:lnTo>
                  <a:lnTo>
                    <a:pt x="751725" y="449199"/>
                  </a:lnTo>
                  <a:lnTo>
                    <a:pt x="803198" y="46215"/>
                  </a:lnTo>
                  <a:close/>
                </a:path>
              </a:pathLst>
            </a:custGeom>
            <a:solidFill>
              <a:srgbClr val="FFFF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0" name="Google Shape;540;p21"/>
            <p:cNvSpPr/>
            <p:nvPr/>
          </p:nvSpPr>
          <p:spPr>
            <a:xfrm>
              <a:off x="10778484" y="9813378"/>
              <a:ext cx="373379" cy="450850"/>
            </a:xfrm>
            <a:custGeom>
              <a:rect b="b" l="l" r="r" t="t"/>
              <a:pathLst>
                <a:path extrusionOk="0" h="450850" w="373379">
                  <a:moveTo>
                    <a:pt x="68168" y="0"/>
                  </a:moveTo>
                  <a:lnTo>
                    <a:pt x="36672" y="27009"/>
                  </a:lnTo>
                  <a:lnTo>
                    <a:pt x="15014" y="62737"/>
                  </a:lnTo>
                  <a:lnTo>
                    <a:pt x="2891" y="104763"/>
                  </a:lnTo>
                  <a:lnTo>
                    <a:pt x="0" y="150665"/>
                  </a:lnTo>
                  <a:lnTo>
                    <a:pt x="6035" y="198022"/>
                  </a:lnTo>
                  <a:lnTo>
                    <a:pt x="20693" y="244411"/>
                  </a:lnTo>
                  <a:lnTo>
                    <a:pt x="40320" y="284391"/>
                  </a:lnTo>
                  <a:lnTo>
                    <a:pt x="73751" y="335871"/>
                  </a:lnTo>
                  <a:lnTo>
                    <a:pt x="98314" y="369037"/>
                  </a:lnTo>
                  <a:lnTo>
                    <a:pt x="129532" y="408813"/>
                  </a:lnTo>
                  <a:lnTo>
                    <a:pt x="163576" y="450455"/>
                  </a:lnTo>
                  <a:lnTo>
                    <a:pt x="373165" y="450455"/>
                  </a:lnTo>
                  <a:lnTo>
                    <a:pt x="353971" y="422037"/>
                  </a:lnTo>
                  <a:lnTo>
                    <a:pt x="319582" y="368100"/>
                  </a:lnTo>
                  <a:lnTo>
                    <a:pt x="289059" y="317692"/>
                  </a:lnTo>
                  <a:lnTo>
                    <a:pt x="261819" y="270776"/>
                  </a:lnTo>
                  <a:lnTo>
                    <a:pt x="214855" y="187286"/>
                  </a:lnTo>
                  <a:lnTo>
                    <a:pt x="193965" y="150642"/>
                  </a:lnTo>
                  <a:lnTo>
                    <a:pt x="174025" y="117352"/>
                  </a:lnTo>
                  <a:lnTo>
                    <a:pt x="134663" y="60696"/>
                  </a:lnTo>
                  <a:lnTo>
                    <a:pt x="92104" y="17039"/>
                  </a:lnTo>
                  <a:lnTo>
                    <a:pt x="68168" y="0"/>
                  </a:lnTo>
                  <a:close/>
                </a:path>
              </a:pathLst>
            </a:custGeom>
            <a:solidFill>
              <a:srgbClr val="8A664D"/>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1" name="Google Shape;541;p21"/>
            <p:cNvSpPr/>
            <p:nvPr/>
          </p:nvSpPr>
          <p:spPr>
            <a:xfrm>
              <a:off x="10748946" y="9813379"/>
              <a:ext cx="409575" cy="450850"/>
            </a:xfrm>
            <a:custGeom>
              <a:rect b="b" l="l" r="r" t="t"/>
              <a:pathLst>
                <a:path extrusionOk="0" h="450850" w="409575">
                  <a:moveTo>
                    <a:pt x="97707" y="0"/>
                  </a:moveTo>
                  <a:lnTo>
                    <a:pt x="50045" y="24384"/>
                  </a:lnTo>
                  <a:lnTo>
                    <a:pt x="10107" y="71856"/>
                  </a:lnTo>
                  <a:lnTo>
                    <a:pt x="0" y="106349"/>
                  </a:lnTo>
                  <a:lnTo>
                    <a:pt x="181" y="149131"/>
                  </a:lnTo>
                  <a:lnTo>
                    <a:pt x="13439" y="201043"/>
                  </a:lnTo>
                  <a:lnTo>
                    <a:pt x="42557" y="262923"/>
                  </a:lnTo>
                  <a:lnTo>
                    <a:pt x="61307" y="299647"/>
                  </a:lnTo>
                  <a:lnTo>
                    <a:pt x="82596" y="347128"/>
                  </a:lnTo>
                  <a:lnTo>
                    <a:pt x="105572" y="402345"/>
                  </a:lnTo>
                  <a:lnTo>
                    <a:pt x="124686" y="450454"/>
                  </a:lnTo>
                  <a:lnTo>
                    <a:pt x="409075" y="450454"/>
                  </a:lnTo>
                  <a:lnTo>
                    <a:pt x="380211" y="409745"/>
                  </a:lnTo>
                  <a:lnTo>
                    <a:pt x="351204" y="362657"/>
                  </a:lnTo>
                  <a:lnTo>
                    <a:pt x="324552" y="314357"/>
                  </a:lnTo>
                  <a:lnTo>
                    <a:pt x="299847" y="265914"/>
                  </a:lnTo>
                  <a:lnTo>
                    <a:pt x="254643" y="172878"/>
                  </a:lnTo>
                  <a:lnTo>
                    <a:pt x="233327" y="130425"/>
                  </a:lnTo>
                  <a:lnTo>
                    <a:pt x="212324" y="92108"/>
                  </a:lnTo>
                  <a:lnTo>
                    <a:pt x="191225" y="58997"/>
                  </a:lnTo>
                  <a:lnTo>
                    <a:pt x="147108" y="12669"/>
                  </a:lnTo>
                  <a:lnTo>
                    <a:pt x="123272" y="1592"/>
                  </a:lnTo>
                  <a:lnTo>
                    <a:pt x="97707" y="0"/>
                  </a:lnTo>
                  <a:close/>
                </a:path>
              </a:pathLst>
            </a:custGeom>
            <a:solidFill>
              <a:srgbClr val="FFFF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2" name="Google Shape;542;p21"/>
            <p:cNvSpPr/>
            <p:nvPr/>
          </p:nvSpPr>
          <p:spPr>
            <a:xfrm>
              <a:off x="10265272" y="9574752"/>
              <a:ext cx="407034" cy="491490"/>
            </a:xfrm>
            <a:custGeom>
              <a:rect b="b" l="l" r="r" t="t"/>
              <a:pathLst>
                <a:path extrusionOk="0" h="491490" w="407034">
                  <a:moveTo>
                    <a:pt x="301132" y="0"/>
                  </a:moveTo>
                  <a:lnTo>
                    <a:pt x="152853" y="48741"/>
                  </a:lnTo>
                  <a:lnTo>
                    <a:pt x="148978" y="88352"/>
                  </a:lnTo>
                  <a:lnTo>
                    <a:pt x="140900" y="123141"/>
                  </a:lnTo>
                  <a:lnTo>
                    <a:pt x="125293" y="152261"/>
                  </a:lnTo>
                  <a:lnTo>
                    <a:pt x="98826" y="174859"/>
                  </a:lnTo>
                  <a:lnTo>
                    <a:pt x="58171" y="190087"/>
                  </a:lnTo>
                  <a:lnTo>
                    <a:pt x="0" y="197093"/>
                  </a:lnTo>
                  <a:lnTo>
                    <a:pt x="19283" y="229582"/>
                  </a:lnTo>
                  <a:lnTo>
                    <a:pt x="39044" y="268159"/>
                  </a:lnTo>
                  <a:lnTo>
                    <a:pt x="81089" y="356612"/>
                  </a:lnTo>
                  <a:lnTo>
                    <a:pt x="103917" y="403006"/>
                  </a:lnTo>
                  <a:lnTo>
                    <a:pt x="128309" y="448522"/>
                  </a:lnTo>
                  <a:lnTo>
                    <a:pt x="154539" y="491419"/>
                  </a:lnTo>
                  <a:lnTo>
                    <a:pt x="193358" y="445369"/>
                  </a:lnTo>
                  <a:lnTo>
                    <a:pt x="228562" y="404493"/>
                  </a:lnTo>
                  <a:lnTo>
                    <a:pt x="260912" y="367598"/>
                  </a:lnTo>
                  <a:lnTo>
                    <a:pt x="348460" y="268858"/>
                  </a:lnTo>
                  <a:lnTo>
                    <a:pt x="377014" y="235949"/>
                  </a:lnTo>
                  <a:lnTo>
                    <a:pt x="406521" y="201051"/>
                  </a:lnTo>
                  <a:lnTo>
                    <a:pt x="367738" y="190338"/>
                  </a:lnTo>
                  <a:lnTo>
                    <a:pt x="336721" y="176863"/>
                  </a:lnTo>
                  <a:lnTo>
                    <a:pt x="314011" y="155859"/>
                  </a:lnTo>
                  <a:lnTo>
                    <a:pt x="300149" y="122558"/>
                  </a:lnTo>
                  <a:lnTo>
                    <a:pt x="295675" y="72194"/>
                  </a:lnTo>
                  <a:lnTo>
                    <a:pt x="301132" y="0"/>
                  </a:lnTo>
                  <a:close/>
                </a:path>
              </a:pathLst>
            </a:custGeom>
            <a:solidFill>
              <a:srgbClr val="8A664D"/>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3" name="Google Shape;543;p21"/>
            <p:cNvSpPr/>
            <p:nvPr/>
          </p:nvSpPr>
          <p:spPr>
            <a:xfrm>
              <a:off x="10206964" y="9051816"/>
              <a:ext cx="652145" cy="591820"/>
            </a:xfrm>
            <a:custGeom>
              <a:rect b="b" l="l" r="r" t="t"/>
              <a:pathLst>
                <a:path extrusionOk="0" h="591820" w="652145">
                  <a:moveTo>
                    <a:pt x="651852" y="404761"/>
                  </a:moveTo>
                  <a:lnTo>
                    <a:pt x="645172" y="355041"/>
                  </a:lnTo>
                  <a:lnTo>
                    <a:pt x="626313" y="310362"/>
                  </a:lnTo>
                  <a:lnTo>
                    <a:pt x="597077" y="272503"/>
                  </a:lnTo>
                  <a:lnTo>
                    <a:pt x="559219" y="243255"/>
                  </a:lnTo>
                  <a:lnTo>
                    <a:pt x="516610" y="225285"/>
                  </a:lnTo>
                  <a:lnTo>
                    <a:pt x="513816" y="201980"/>
                  </a:lnTo>
                  <a:lnTo>
                    <a:pt x="500849" y="159308"/>
                  </a:lnTo>
                  <a:lnTo>
                    <a:pt x="479933" y="118478"/>
                  </a:lnTo>
                  <a:lnTo>
                    <a:pt x="452081" y="82003"/>
                  </a:lnTo>
                  <a:lnTo>
                    <a:pt x="419150" y="51930"/>
                  </a:lnTo>
                  <a:lnTo>
                    <a:pt x="382117" y="28473"/>
                  </a:lnTo>
                  <a:lnTo>
                    <a:pt x="341960" y="11849"/>
                  </a:lnTo>
                  <a:lnTo>
                    <a:pt x="299707" y="2286"/>
                  </a:lnTo>
                  <a:lnTo>
                    <a:pt x="256311" y="0"/>
                  </a:lnTo>
                  <a:lnTo>
                    <a:pt x="212775" y="5232"/>
                  </a:lnTo>
                  <a:lnTo>
                    <a:pt x="170103" y="18199"/>
                  </a:lnTo>
                  <a:lnTo>
                    <a:pt x="129260" y="39116"/>
                  </a:lnTo>
                  <a:lnTo>
                    <a:pt x="92316" y="67259"/>
                  </a:lnTo>
                  <a:lnTo>
                    <a:pt x="60921" y="101028"/>
                  </a:lnTo>
                  <a:lnTo>
                    <a:pt x="35521" y="139280"/>
                  </a:lnTo>
                  <a:lnTo>
                    <a:pt x="16586" y="180873"/>
                  </a:lnTo>
                  <a:lnTo>
                    <a:pt x="4597" y="224663"/>
                  </a:lnTo>
                  <a:lnTo>
                    <a:pt x="0" y="269519"/>
                  </a:lnTo>
                  <a:lnTo>
                    <a:pt x="3276" y="314274"/>
                  </a:lnTo>
                  <a:lnTo>
                    <a:pt x="14884" y="357797"/>
                  </a:lnTo>
                  <a:lnTo>
                    <a:pt x="35280" y="398957"/>
                  </a:lnTo>
                  <a:lnTo>
                    <a:pt x="63614" y="435102"/>
                  </a:lnTo>
                  <a:lnTo>
                    <a:pt x="97878" y="464337"/>
                  </a:lnTo>
                  <a:lnTo>
                    <a:pt x="136855" y="486587"/>
                  </a:lnTo>
                  <a:lnTo>
                    <a:pt x="179311" y="501764"/>
                  </a:lnTo>
                  <a:lnTo>
                    <a:pt x="224015" y="509803"/>
                  </a:lnTo>
                  <a:lnTo>
                    <a:pt x="269722" y="510641"/>
                  </a:lnTo>
                  <a:lnTo>
                    <a:pt x="308000" y="505218"/>
                  </a:lnTo>
                  <a:lnTo>
                    <a:pt x="332574" y="537006"/>
                  </a:lnTo>
                  <a:lnTo>
                    <a:pt x="370420" y="566254"/>
                  </a:lnTo>
                  <a:lnTo>
                    <a:pt x="415099" y="585101"/>
                  </a:lnTo>
                  <a:lnTo>
                    <a:pt x="464820" y="591794"/>
                  </a:lnTo>
                  <a:lnTo>
                    <a:pt x="514540" y="585101"/>
                  </a:lnTo>
                  <a:lnTo>
                    <a:pt x="559219" y="566254"/>
                  </a:lnTo>
                  <a:lnTo>
                    <a:pt x="597077" y="537006"/>
                  </a:lnTo>
                  <a:lnTo>
                    <a:pt x="626313" y="499160"/>
                  </a:lnTo>
                  <a:lnTo>
                    <a:pt x="645172" y="454482"/>
                  </a:lnTo>
                  <a:lnTo>
                    <a:pt x="651852" y="404761"/>
                  </a:lnTo>
                  <a:close/>
                </a:path>
              </a:pathLst>
            </a:custGeom>
            <a:solidFill>
              <a:srgbClr val="231D20"/>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544" name="Google Shape;544;p21"/>
            <p:cNvPicPr preferRelativeResize="0"/>
            <p:nvPr/>
          </p:nvPicPr>
          <p:blipFill rotWithShape="1">
            <a:blip r:embed="rId3">
              <a:alphaModFix/>
            </a:blip>
            <a:srcRect b="0" l="0" r="0" t="0"/>
            <a:stretch/>
          </p:blipFill>
          <p:spPr>
            <a:xfrm>
              <a:off x="10475655" y="9511925"/>
              <a:ext cx="88929" cy="88939"/>
            </a:xfrm>
            <a:prstGeom prst="rect">
              <a:avLst/>
            </a:prstGeom>
            <a:noFill/>
            <a:ln>
              <a:noFill/>
            </a:ln>
          </p:spPr>
        </p:pic>
        <p:sp>
          <p:nvSpPr>
            <p:cNvPr id="545" name="Google Shape;545;p21"/>
            <p:cNvSpPr/>
            <p:nvPr/>
          </p:nvSpPr>
          <p:spPr>
            <a:xfrm>
              <a:off x="10220867" y="9156139"/>
              <a:ext cx="464184" cy="518159"/>
            </a:xfrm>
            <a:custGeom>
              <a:rect b="b" l="l" r="r" t="t"/>
              <a:pathLst>
                <a:path extrusionOk="0" h="518159" w="464184">
                  <a:moveTo>
                    <a:pt x="182266" y="0"/>
                  </a:moveTo>
                  <a:lnTo>
                    <a:pt x="136899" y="6157"/>
                  </a:lnTo>
                  <a:lnTo>
                    <a:pt x="95396" y="21285"/>
                  </a:lnTo>
                  <a:lnTo>
                    <a:pt x="60625" y="46032"/>
                  </a:lnTo>
                  <a:lnTo>
                    <a:pt x="37630" y="79066"/>
                  </a:lnTo>
                  <a:lnTo>
                    <a:pt x="22001" y="122695"/>
                  </a:lnTo>
                  <a:lnTo>
                    <a:pt x="12587" y="172912"/>
                  </a:lnTo>
                  <a:lnTo>
                    <a:pt x="8239" y="225713"/>
                  </a:lnTo>
                  <a:lnTo>
                    <a:pt x="0" y="265305"/>
                  </a:lnTo>
                  <a:lnTo>
                    <a:pt x="1802" y="309140"/>
                  </a:lnTo>
                  <a:lnTo>
                    <a:pt x="12399" y="354653"/>
                  </a:lnTo>
                  <a:lnTo>
                    <a:pt x="30545" y="399278"/>
                  </a:lnTo>
                  <a:lnTo>
                    <a:pt x="54991" y="440450"/>
                  </a:lnTo>
                  <a:lnTo>
                    <a:pt x="84492" y="475602"/>
                  </a:lnTo>
                  <a:lnTo>
                    <a:pt x="117801" y="502170"/>
                  </a:lnTo>
                  <a:lnTo>
                    <a:pt x="153669" y="517588"/>
                  </a:lnTo>
                  <a:lnTo>
                    <a:pt x="261127" y="517912"/>
                  </a:lnTo>
                  <a:lnTo>
                    <a:pt x="322018" y="500580"/>
                  </a:lnTo>
                  <a:lnTo>
                    <a:pt x="358905" y="449898"/>
                  </a:lnTo>
                  <a:lnTo>
                    <a:pt x="394353" y="350169"/>
                  </a:lnTo>
                  <a:lnTo>
                    <a:pt x="401878" y="349302"/>
                  </a:lnTo>
                  <a:lnTo>
                    <a:pt x="420076" y="342219"/>
                  </a:lnTo>
                  <a:lnTo>
                    <a:pt x="442383" y="322198"/>
                  </a:lnTo>
                  <a:lnTo>
                    <a:pt x="462236" y="282517"/>
                  </a:lnTo>
                  <a:lnTo>
                    <a:pt x="464038" y="235763"/>
                  </a:lnTo>
                  <a:lnTo>
                    <a:pt x="442222" y="213647"/>
                  </a:lnTo>
                  <a:lnTo>
                    <a:pt x="412218" y="214318"/>
                  </a:lnTo>
                  <a:lnTo>
                    <a:pt x="389453" y="235922"/>
                  </a:lnTo>
                  <a:lnTo>
                    <a:pt x="390727" y="215056"/>
                  </a:lnTo>
                  <a:lnTo>
                    <a:pt x="389144" y="164958"/>
                  </a:lnTo>
                  <a:lnTo>
                    <a:pt x="376598" y="104371"/>
                  </a:lnTo>
                  <a:lnTo>
                    <a:pt x="344983" y="52042"/>
                  </a:lnTo>
                  <a:lnTo>
                    <a:pt x="312855" y="28832"/>
                  </a:lnTo>
                  <a:lnTo>
                    <a:pt x="273113" y="11988"/>
                  </a:lnTo>
                  <a:lnTo>
                    <a:pt x="228627" y="2160"/>
                  </a:lnTo>
                  <a:lnTo>
                    <a:pt x="182266" y="0"/>
                  </a:lnTo>
                  <a:close/>
                </a:path>
              </a:pathLst>
            </a:custGeom>
            <a:solidFill>
              <a:srgbClr val="926B5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6" name="Google Shape;546;p21"/>
            <p:cNvSpPr/>
            <p:nvPr/>
          </p:nvSpPr>
          <p:spPr>
            <a:xfrm>
              <a:off x="10286709" y="9513591"/>
              <a:ext cx="179070" cy="55879"/>
            </a:xfrm>
            <a:custGeom>
              <a:rect b="b" l="l" r="r" t="t"/>
              <a:pathLst>
                <a:path extrusionOk="0" h="55879" w="179070">
                  <a:moveTo>
                    <a:pt x="0" y="0"/>
                  </a:moveTo>
                  <a:lnTo>
                    <a:pt x="21051" y="32518"/>
                  </a:lnTo>
                  <a:lnTo>
                    <a:pt x="53910" y="51360"/>
                  </a:lnTo>
                  <a:lnTo>
                    <a:pt x="94149" y="55382"/>
                  </a:lnTo>
                  <a:lnTo>
                    <a:pt x="137339" y="43442"/>
                  </a:lnTo>
                  <a:lnTo>
                    <a:pt x="179052" y="14397"/>
                  </a:lnTo>
                  <a:lnTo>
                    <a:pt x="131538" y="16267"/>
                  </a:lnTo>
                  <a:lnTo>
                    <a:pt x="83534" y="14203"/>
                  </a:lnTo>
                  <a:lnTo>
                    <a:pt x="38525" y="8637"/>
                  </a:lnTo>
                  <a:lnTo>
                    <a:pt x="0" y="0"/>
                  </a:lnTo>
                  <a:close/>
                </a:path>
              </a:pathLst>
            </a:custGeom>
            <a:solidFill>
              <a:srgbClr val="FFFF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7" name="Google Shape;547;p21"/>
            <p:cNvSpPr/>
            <p:nvPr/>
          </p:nvSpPr>
          <p:spPr>
            <a:xfrm>
              <a:off x="10233304" y="9358229"/>
              <a:ext cx="295909" cy="47625"/>
            </a:xfrm>
            <a:custGeom>
              <a:rect b="b" l="l" r="r" t="t"/>
              <a:pathLst>
                <a:path extrusionOk="0" h="47625" w="295909">
                  <a:moveTo>
                    <a:pt x="119786" y="30276"/>
                  </a:moveTo>
                  <a:lnTo>
                    <a:pt x="114731" y="23456"/>
                  </a:lnTo>
                  <a:lnTo>
                    <a:pt x="112509" y="21259"/>
                  </a:lnTo>
                  <a:lnTo>
                    <a:pt x="112509" y="27279"/>
                  </a:lnTo>
                  <a:lnTo>
                    <a:pt x="100253" y="21094"/>
                  </a:lnTo>
                  <a:lnTo>
                    <a:pt x="105727" y="23520"/>
                  </a:lnTo>
                  <a:lnTo>
                    <a:pt x="112407" y="27203"/>
                  </a:lnTo>
                  <a:lnTo>
                    <a:pt x="112509" y="21259"/>
                  </a:lnTo>
                  <a:lnTo>
                    <a:pt x="73152" y="1828"/>
                  </a:lnTo>
                  <a:lnTo>
                    <a:pt x="53873" y="0"/>
                  </a:lnTo>
                  <a:lnTo>
                    <a:pt x="47447" y="317"/>
                  </a:lnTo>
                  <a:lnTo>
                    <a:pt x="47447" y="11874"/>
                  </a:lnTo>
                  <a:lnTo>
                    <a:pt x="37604" y="12090"/>
                  </a:lnTo>
                  <a:lnTo>
                    <a:pt x="38277" y="12026"/>
                  </a:lnTo>
                  <a:lnTo>
                    <a:pt x="45961" y="11836"/>
                  </a:lnTo>
                  <a:lnTo>
                    <a:pt x="47447" y="11874"/>
                  </a:lnTo>
                  <a:lnTo>
                    <a:pt x="47447" y="317"/>
                  </a:lnTo>
                  <a:lnTo>
                    <a:pt x="45593" y="393"/>
                  </a:lnTo>
                  <a:lnTo>
                    <a:pt x="37376" y="1498"/>
                  </a:lnTo>
                  <a:lnTo>
                    <a:pt x="29260" y="3289"/>
                  </a:lnTo>
                  <a:lnTo>
                    <a:pt x="24930" y="4610"/>
                  </a:lnTo>
                  <a:lnTo>
                    <a:pt x="24930" y="13423"/>
                  </a:lnTo>
                  <a:lnTo>
                    <a:pt x="2108" y="19545"/>
                  </a:lnTo>
                  <a:lnTo>
                    <a:pt x="8089" y="17360"/>
                  </a:lnTo>
                  <a:lnTo>
                    <a:pt x="15468" y="15252"/>
                  </a:lnTo>
                  <a:lnTo>
                    <a:pt x="22987" y="13677"/>
                  </a:lnTo>
                  <a:lnTo>
                    <a:pt x="24930" y="13423"/>
                  </a:lnTo>
                  <a:lnTo>
                    <a:pt x="24930" y="4610"/>
                  </a:lnTo>
                  <a:lnTo>
                    <a:pt x="21234" y="5715"/>
                  </a:lnTo>
                  <a:lnTo>
                    <a:pt x="13652" y="9194"/>
                  </a:lnTo>
                  <a:lnTo>
                    <a:pt x="6616" y="13677"/>
                  </a:lnTo>
                  <a:lnTo>
                    <a:pt x="0" y="19367"/>
                  </a:lnTo>
                  <a:lnTo>
                    <a:pt x="0" y="19748"/>
                  </a:lnTo>
                  <a:lnTo>
                    <a:pt x="406" y="20154"/>
                  </a:lnTo>
                  <a:lnTo>
                    <a:pt x="990" y="19951"/>
                  </a:lnTo>
                  <a:lnTo>
                    <a:pt x="117335" y="30568"/>
                  </a:lnTo>
                  <a:lnTo>
                    <a:pt x="118973" y="31673"/>
                  </a:lnTo>
                  <a:lnTo>
                    <a:pt x="119316" y="31686"/>
                  </a:lnTo>
                  <a:lnTo>
                    <a:pt x="119659" y="31267"/>
                  </a:lnTo>
                  <a:lnTo>
                    <a:pt x="119545" y="30835"/>
                  </a:lnTo>
                  <a:lnTo>
                    <a:pt x="119786" y="30276"/>
                  </a:lnTo>
                  <a:close/>
                </a:path>
                <a:path extrusionOk="0" h="47625" w="295909">
                  <a:moveTo>
                    <a:pt x="295541" y="47066"/>
                  </a:moveTo>
                  <a:lnTo>
                    <a:pt x="295351" y="46570"/>
                  </a:lnTo>
                  <a:lnTo>
                    <a:pt x="292696" y="43002"/>
                  </a:lnTo>
                  <a:lnTo>
                    <a:pt x="292696" y="46151"/>
                  </a:lnTo>
                  <a:lnTo>
                    <a:pt x="272796" y="36131"/>
                  </a:lnTo>
                  <a:lnTo>
                    <a:pt x="274256" y="36588"/>
                  </a:lnTo>
                  <a:lnTo>
                    <a:pt x="281317" y="39560"/>
                  </a:lnTo>
                  <a:lnTo>
                    <a:pt x="288099" y="43129"/>
                  </a:lnTo>
                  <a:lnTo>
                    <a:pt x="292696" y="46151"/>
                  </a:lnTo>
                  <a:lnTo>
                    <a:pt x="292696" y="43002"/>
                  </a:lnTo>
                  <a:lnTo>
                    <a:pt x="261112" y="21272"/>
                  </a:lnTo>
                  <a:lnTo>
                    <a:pt x="261112" y="32727"/>
                  </a:lnTo>
                  <a:lnTo>
                    <a:pt x="248450" y="30264"/>
                  </a:lnTo>
                  <a:lnTo>
                    <a:pt x="252018" y="30784"/>
                  </a:lnTo>
                  <a:lnTo>
                    <a:pt x="259524" y="32308"/>
                  </a:lnTo>
                  <a:lnTo>
                    <a:pt x="261112" y="32727"/>
                  </a:lnTo>
                  <a:lnTo>
                    <a:pt x="261112" y="21272"/>
                  </a:lnTo>
                  <a:lnTo>
                    <a:pt x="229374" y="16294"/>
                  </a:lnTo>
                  <a:lnTo>
                    <a:pt x="227977" y="16370"/>
                  </a:lnTo>
                  <a:lnTo>
                    <a:pt x="227977" y="28308"/>
                  </a:lnTo>
                  <a:lnTo>
                    <a:pt x="209042" y="28702"/>
                  </a:lnTo>
                  <a:lnTo>
                    <a:pt x="213766" y="28333"/>
                  </a:lnTo>
                  <a:lnTo>
                    <a:pt x="221449" y="28130"/>
                  </a:lnTo>
                  <a:lnTo>
                    <a:pt x="227977" y="28308"/>
                  </a:lnTo>
                  <a:lnTo>
                    <a:pt x="227977" y="16370"/>
                  </a:lnTo>
                  <a:lnTo>
                    <a:pt x="189153" y="25514"/>
                  </a:lnTo>
                  <a:lnTo>
                    <a:pt x="175437" y="35953"/>
                  </a:lnTo>
                  <a:lnTo>
                    <a:pt x="175920" y="36398"/>
                  </a:lnTo>
                  <a:lnTo>
                    <a:pt x="183578" y="33629"/>
                  </a:lnTo>
                  <a:lnTo>
                    <a:pt x="190957" y="31508"/>
                  </a:lnTo>
                  <a:lnTo>
                    <a:pt x="198475" y="29933"/>
                  </a:lnTo>
                  <a:lnTo>
                    <a:pt x="202476" y="29413"/>
                  </a:lnTo>
                  <a:lnTo>
                    <a:pt x="176276" y="36449"/>
                  </a:lnTo>
                  <a:lnTo>
                    <a:pt x="294347" y="47231"/>
                  </a:lnTo>
                  <a:lnTo>
                    <a:pt x="294805" y="47523"/>
                  </a:lnTo>
                  <a:lnTo>
                    <a:pt x="295186" y="47523"/>
                  </a:lnTo>
                  <a:lnTo>
                    <a:pt x="295541" y="47066"/>
                  </a:lnTo>
                  <a:close/>
                </a:path>
              </a:pathLst>
            </a:custGeom>
            <a:solidFill>
              <a:srgbClr val="231D20"/>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8" name="Google Shape;548;p21"/>
            <p:cNvSpPr/>
            <p:nvPr/>
          </p:nvSpPr>
          <p:spPr>
            <a:xfrm>
              <a:off x="10893771" y="9395714"/>
              <a:ext cx="64770" cy="128904"/>
            </a:xfrm>
            <a:custGeom>
              <a:rect b="b" l="l" r="r" t="t"/>
              <a:pathLst>
                <a:path extrusionOk="0" h="128904" w="64770">
                  <a:moveTo>
                    <a:pt x="32156" y="0"/>
                  </a:moveTo>
                  <a:lnTo>
                    <a:pt x="0" y="128624"/>
                  </a:lnTo>
                  <a:lnTo>
                    <a:pt x="64312" y="128624"/>
                  </a:lnTo>
                  <a:lnTo>
                    <a:pt x="32156" y="0"/>
                  </a:lnTo>
                  <a:close/>
                </a:path>
              </a:pathLst>
            </a:custGeom>
            <a:solidFill>
              <a:srgbClr val="ED2891"/>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9" name="Google Shape;549;p21"/>
            <p:cNvSpPr/>
            <p:nvPr/>
          </p:nvSpPr>
          <p:spPr>
            <a:xfrm>
              <a:off x="10893771" y="9071494"/>
              <a:ext cx="64770" cy="453390"/>
            </a:xfrm>
            <a:custGeom>
              <a:rect b="b" l="l" r="r" t="t"/>
              <a:pathLst>
                <a:path extrusionOk="0" h="453390" w="64770">
                  <a:moveTo>
                    <a:pt x="32156" y="0"/>
                  </a:moveTo>
                  <a:lnTo>
                    <a:pt x="32156" y="324220"/>
                  </a:lnTo>
                </a:path>
                <a:path extrusionOk="0" h="453390" w="64770">
                  <a:moveTo>
                    <a:pt x="32156" y="324220"/>
                  </a:moveTo>
                  <a:lnTo>
                    <a:pt x="0" y="452844"/>
                  </a:lnTo>
                  <a:lnTo>
                    <a:pt x="64312" y="452844"/>
                  </a:lnTo>
                  <a:lnTo>
                    <a:pt x="32156" y="324220"/>
                  </a:lnTo>
                </a:path>
              </a:pathLst>
            </a:custGeom>
            <a:noFill/>
            <a:ln cap="flat" cmpd="sng" w="18175">
              <a:solidFill>
                <a:srgbClr val="ED2891"/>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0" name="Google Shape;550;p21"/>
            <p:cNvSpPr/>
            <p:nvPr/>
          </p:nvSpPr>
          <p:spPr>
            <a:xfrm>
              <a:off x="10209492" y="8793714"/>
              <a:ext cx="852804" cy="569595"/>
            </a:xfrm>
            <a:custGeom>
              <a:rect b="b" l="l" r="r" t="t"/>
              <a:pathLst>
                <a:path extrusionOk="0" h="569595" w="852804">
                  <a:moveTo>
                    <a:pt x="852347" y="488569"/>
                  </a:moveTo>
                  <a:lnTo>
                    <a:pt x="848880" y="477456"/>
                  </a:lnTo>
                  <a:lnTo>
                    <a:pt x="556260" y="36169"/>
                  </a:lnTo>
                  <a:lnTo>
                    <a:pt x="550379" y="32778"/>
                  </a:lnTo>
                  <a:lnTo>
                    <a:pt x="543941" y="32385"/>
                  </a:lnTo>
                  <a:lnTo>
                    <a:pt x="21894" y="0"/>
                  </a:lnTo>
                  <a:lnTo>
                    <a:pt x="10541" y="2552"/>
                  </a:lnTo>
                  <a:lnTo>
                    <a:pt x="2806" y="10248"/>
                  </a:lnTo>
                  <a:lnTo>
                    <a:pt x="0" y="20802"/>
                  </a:lnTo>
                  <a:lnTo>
                    <a:pt x="3479" y="31915"/>
                  </a:lnTo>
                  <a:lnTo>
                    <a:pt x="153898" y="258775"/>
                  </a:lnTo>
                  <a:lnTo>
                    <a:pt x="143522" y="263575"/>
                  </a:lnTo>
                  <a:lnTo>
                    <a:pt x="106108" y="290055"/>
                  </a:lnTo>
                  <a:lnTo>
                    <a:pt x="73875" y="323037"/>
                  </a:lnTo>
                  <a:lnTo>
                    <a:pt x="47891" y="361810"/>
                  </a:lnTo>
                  <a:lnTo>
                    <a:pt x="29210" y="405638"/>
                  </a:lnTo>
                  <a:lnTo>
                    <a:pt x="26708" y="413512"/>
                  </a:lnTo>
                  <a:lnTo>
                    <a:pt x="110705" y="431266"/>
                  </a:lnTo>
                  <a:lnTo>
                    <a:pt x="184543" y="435038"/>
                  </a:lnTo>
                  <a:lnTo>
                    <a:pt x="237045" y="432015"/>
                  </a:lnTo>
                  <a:lnTo>
                    <a:pt x="257035" y="429412"/>
                  </a:lnTo>
                  <a:lnTo>
                    <a:pt x="307733" y="514667"/>
                  </a:lnTo>
                  <a:lnTo>
                    <a:pt x="349885" y="557110"/>
                  </a:lnTo>
                  <a:lnTo>
                    <a:pt x="406196" y="569328"/>
                  </a:lnTo>
                  <a:lnTo>
                    <a:pt x="499402" y="563956"/>
                  </a:lnTo>
                  <a:lnTo>
                    <a:pt x="501904" y="556094"/>
                  </a:lnTo>
                  <a:lnTo>
                    <a:pt x="511987" y="509524"/>
                  </a:lnTo>
                  <a:lnTo>
                    <a:pt x="512495" y="489648"/>
                  </a:lnTo>
                  <a:lnTo>
                    <a:pt x="830453" y="509371"/>
                  </a:lnTo>
                  <a:lnTo>
                    <a:pt x="841819" y="506818"/>
                  </a:lnTo>
                  <a:lnTo>
                    <a:pt x="849553" y="499122"/>
                  </a:lnTo>
                  <a:lnTo>
                    <a:pt x="852347" y="488569"/>
                  </a:lnTo>
                  <a:close/>
                </a:path>
              </a:pathLst>
            </a:custGeom>
            <a:solidFill>
              <a:srgbClr val="FFFF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1" name="Google Shape;551;p21"/>
            <p:cNvSpPr/>
            <p:nvPr/>
          </p:nvSpPr>
          <p:spPr>
            <a:xfrm>
              <a:off x="10209503" y="8793704"/>
              <a:ext cx="852804" cy="509904"/>
            </a:xfrm>
            <a:custGeom>
              <a:rect b="b" l="l" r="r" t="t"/>
              <a:pathLst>
                <a:path extrusionOk="0" h="509904" w="852804">
                  <a:moveTo>
                    <a:pt x="543935" y="32386"/>
                  </a:moveTo>
                  <a:lnTo>
                    <a:pt x="21888" y="0"/>
                  </a:lnTo>
                  <a:lnTo>
                    <a:pt x="10533" y="2552"/>
                  </a:lnTo>
                  <a:lnTo>
                    <a:pt x="2795" y="10252"/>
                  </a:lnTo>
                  <a:lnTo>
                    <a:pt x="0" y="20804"/>
                  </a:lnTo>
                  <a:lnTo>
                    <a:pt x="3469" y="31915"/>
                  </a:lnTo>
                  <a:lnTo>
                    <a:pt x="186197" y="307467"/>
                  </a:lnTo>
                  <a:lnTo>
                    <a:pt x="202548" y="295263"/>
                  </a:lnTo>
                  <a:lnTo>
                    <a:pt x="232571" y="302037"/>
                  </a:lnTo>
                  <a:lnTo>
                    <a:pt x="272169" y="323108"/>
                  </a:lnTo>
                  <a:lnTo>
                    <a:pt x="317245" y="353798"/>
                  </a:lnTo>
                  <a:lnTo>
                    <a:pt x="363702" y="389425"/>
                  </a:lnTo>
                  <a:lnTo>
                    <a:pt x="407444" y="425311"/>
                  </a:lnTo>
                  <a:lnTo>
                    <a:pt x="444372" y="456776"/>
                  </a:lnTo>
                  <a:lnTo>
                    <a:pt x="470391" y="479140"/>
                  </a:lnTo>
                  <a:lnTo>
                    <a:pt x="481403" y="487723"/>
                  </a:lnTo>
                  <a:lnTo>
                    <a:pt x="830450" y="509377"/>
                  </a:lnTo>
                  <a:lnTo>
                    <a:pt x="841810" y="506828"/>
                  </a:lnTo>
                  <a:lnTo>
                    <a:pt x="849551" y="499128"/>
                  </a:lnTo>
                  <a:lnTo>
                    <a:pt x="852348" y="488574"/>
                  </a:lnTo>
                  <a:lnTo>
                    <a:pt x="848878" y="477461"/>
                  </a:lnTo>
                  <a:lnTo>
                    <a:pt x="559809" y="41548"/>
                  </a:lnTo>
                  <a:lnTo>
                    <a:pt x="556248" y="36176"/>
                  </a:lnTo>
                  <a:lnTo>
                    <a:pt x="550374" y="32784"/>
                  </a:lnTo>
                  <a:lnTo>
                    <a:pt x="543935" y="32386"/>
                  </a:lnTo>
                </a:path>
              </a:pathLst>
            </a:custGeom>
            <a:noFill/>
            <a:ln cap="flat" cmpd="sng" w="21075">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grpSp>
      <p:pic>
        <p:nvPicPr>
          <p:cNvPr id="552" name="Google Shape;552;p21"/>
          <p:cNvPicPr preferRelativeResize="0"/>
          <p:nvPr/>
        </p:nvPicPr>
        <p:blipFill rotWithShape="1">
          <a:blip r:embed="rId4">
            <a:alphaModFix/>
          </a:blip>
          <a:srcRect b="0" l="0" r="0" t="0"/>
          <a:stretch/>
        </p:blipFill>
        <p:spPr>
          <a:xfrm>
            <a:off x="258861" y="4834231"/>
            <a:ext cx="1025175" cy="1025181"/>
          </a:xfrm>
          <a:prstGeom prst="rect">
            <a:avLst/>
          </a:prstGeom>
          <a:noFill/>
          <a:ln>
            <a:noFill/>
          </a:ln>
        </p:spPr>
      </p:pic>
      <p:pic>
        <p:nvPicPr>
          <p:cNvPr id="553" name="Google Shape;553;p21"/>
          <p:cNvPicPr preferRelativeResize="0"/>
          <p:nvPr/>
        </p:nvPicPr>
        <p:blipFill rotWithShape="1">
          <a:blip r:embed="rId5">
            <a:alphaModFix/>
          </a:blip>
          <a:srcRect b="0" l="0" r="0" t="0"/>
          <a:stretch/>
        </p:blipFill>
        <p:spPr>
          <a:xfrm>
            <a:off x="5911452" y="488931"/>
            <a:ext cx="1025176" cy="1025181"/>
          </a:xfrm>
          <a:prstGeom prst="rect">
            <a:avLst/>
          </a:prstGeom>
          <a:noFill/>
          <a:ln>
            <a:noFill/>
          </a:ln>
        </p:spPr>
      </p:pic>
      <p:grpSp>
        <p:nvGrpSpPr>
          <p:cNvPr id="554" name="Google Shape;554;p21"/>
          <p:cNvGrpSpPr/>
          <p:nvPr/>
        </p:nvGrpSpPr>
        <p:grpSpPr>
          <a:xfrm>
            <a:off x="5836253" y="2510262"/>
            <a:ext cx="1025425" cy="1025425"/>
            <a:chOff x="9609582" y="2899962"/>
            <a:chExt cx="1691004" cy="1691004"/>
          </a:xfrm>
        </p:grpSpPr>
        <p:sp>
          <p:nvSpPr>
            <p:cNvPr id="555" name="Google Shape;555;p21"/>
            <p:cNvSpPr/>
            <p:nvPr/>
          </p:nvSpPr>
          <p:spPr>
            <a:xfrm>
              <a:off x="9609582" y="2899962"/>
              <a:ext cx="1691004" cy="1691004"/>
            </a:xfrm>
            <a:custGeom>
              <a:rect b="b" l="l" r="r" t="t"/>
              <a:pathLst>
                <a:path extrusionOk="0" h="1691004" w="1691004">
                  <a:moveTo>
                    <a:pt x="1690598" y="845299"/>
                  </a:moveTo>
                  <a:lnTo>
                    <a:pt x="1689252" y="797331"/>
                  </a:lnTo>
                  <a:lnTo>
                    <a:pt x="1685290" y="750062"/>
                  </a:lnTo>
                  <a:lnTo>
                    <a:pt x="1678762" y="703580"/>
                  </a:lnTo>
                  <a:lnTo>
                    <a:pt x="1669757" y="657923"/>
                  </a:lnTo>
                  <a:lnTo>
                    <a:pt x="1658327" y="613194"/>
                  </a:lnTo>
                  <a:lnTo>
                    <a:pt x="1644561" y="569455"/>
                  </a:lnTo>
                  <a:lnTo>
                    <a:pt x="1628521" y="526770"/>
                  </a:lnTo>
                  <a:lnTo>
                    <a:pt x="1610283" y="485216"/>
                  </a:lnTo>
                  <a:lnTo>
                    <a:pt x="1589913" y="444855"/>
                  </a:lnTo>
                  <a:lnTo>
                    <a:pt x="1567484" y="405777"/>
                  </a:lnTo>
                  <a:lnTo>
                    <a:pt x="1543075" y="368046"/>
                  </a:lnTo>
                  <a:lnTo>
                    <a:pt x="1516748" y="331724"/>
                  </a:lnTo>
                  <a:lnTo>
                    <a:pt x="1488579" y="296887"/>
                  </a:lnTo>
                  <a:lnTo>
                    <a:pt x="1458633" y="263613"/>
                  </a:lnTo>
                  <a:lnTo>
                    <a:pt x="1426984" y="231965"/>
                  </a:lnTo>
                  <a:lnTo>
                    <a:pt x="1393710" y="202018"/>
                  </a:lnTo>
                  <a:lnTo>
                    <a:pt x="1358874" y="173850"/>
                  </a:lnTo>
                  <a:lnTo>
                    <a:pt x="1322552" y="147523"/>
                  </a:lnTo>
                  <a:lnTo>
                    <a:pt x="1284820" y="123101"/>
                  </a:lnTo>
                  <a:lnTo>
                    <a:pt x="1245743" y="100672"/>
                  </a:lnTo>
                  <a:lnTo>
                    <a:pt x="1205382" y="80302"/>
                  </a:lnTo>
                  <a:lnTo>
                    <a:pt x="1163828" y="62064"/>
                  </a:lnTo>
                  <a:lnTo>
                    <a:pt x="1121143" y="46024"/>
                  </a:lnTo>
                  <a:lnTo>
                    <a:pt x="1077404" y="32258"/>
                  </a:lnTo>
                  <a:lnTo>
                    <a:pt x="1032675" y="20828"/>
                  </a:lnTo>
                  <a:lnTo>
                    <a:pt x="987031" y="11823"/>
                  </a:lnTo>
                  <a:lnTo>
                    <a:pt x="940536" y="5295"/>
                  </a:lnTo>
                  <a:lnTo>
                    <a:pt x="893267" y="1333"/>
                  </a:lnTo>
                  <a:lnTo>
                    <a:pt x="845299" y="0"/>
                  </a:lnTo>
                  <a:lnTo>
                    <a:pt x="797331" y="1333"/>
                  </a:lnTo>
                  <a:lnTo>
                    <a:pt x="750074" y="5295"/>
                  </a:lnTo>
                  <a:lnTo>
                    <a:pt x="703580" y="11823"/>
                  </a:lnTo>
                  <a:lnTo>
                    <a:pt x="657936" y="20828"/>
                  </a:lnTo>
                  <a:lnTo>
                    <a:pt x="613206" y="32258"/>
                  </a:lnTo>
                  <a:lnTo>
                    <a:pt x="569455" y="46024"/>
                  </a:lnTo>
                  <a:lnTo>
                    <a:pt x="526770" y="62064"/>
                  </a:lnTo>
                  <a:lnTo>
                    <a:pt x="485216" y="80302"/>
                  </a:lnTo>
                  <a:lnTo>
                    <a:pt x="444868" y="100672"/>
                  </a:lnTo>
                  <a:lnTo>
                    <a:pt x="405790" y="123101"/>
                  </a:lnTo>
                  <a:lnTo>
                    <a:pt x="368046" y="147523"/>
                  </a:lnTo>
                  <a:lnTo>
                    <a:pt x="331724" y="173850"/>
                  </a:lnTo>
                  <a:lnTo>
                    <a:pt x="296900" y="202018"/>
                  </a:lnTo>
                  <a:lnTo>
                    <a:pt x="263613" y="231965"/>
                  </a:lnTo>
                  <a:lnTo>
                    <a:pt x="231978" y="263613"/>
                  </a:lnTo>
                  <a:lnTo>
                    <a:pt x="202031" y="296887"/>
                  </a:lnTo>
                  <a:lnTo>
                    <a:pt x="173863" y="331724"/>
                  </a:lnTo>
                  <a:lnTo>
                    <a:pt x="147523" y="368046"/>
                  </a:lnTo>
                  <a:lnTo>
                    <a:pt x="123113" y="405777"/>
                  </a:lnTo>
                  <a:lnTo>
                    <a:pt x="100685" y="444855"/>
                  </a:lnTo>
                  <a:lnTo>
                    <a:pt x="80314" y="485216"/>
                  </a:lnTo>
                  <a:lnTo>
                    <a:pt x="62077" y="526770"/>
                  </a:lnTo>
                  <a:lnTo>
                    <a:pt x="46037" y="569455"/>
                  </a:lnTo>
                  <a:lnTo>
                    <a:pt x="32270" y="613194"/>
                  </a:lnTo>
                  <a:lnTo>
                    <a:pt x="20853" y="657923"/>
                  </a:lnTo>
                  <a:lnTo>
                    <a:pt x="11836" y="703580"/>
                  </a:lnTo>
                  <a:lnTo>
                    <a:pt x="5308" y="750062"/>
                  </a:lnTo>
                  <a:lnTo>
                    <a:pt x="1346" y="797331"/>
                  </a:lnTo>
                  <a:lnTo>
                    <a:pt x="990" y="810018"/>
                  </a:lnTo>
                  <a:lnTo>
                    <a:pt x="0" y="845286"/>
                  </a:lnTo>
                  <a:lnTo>
                    <a:pt x="1308" y="891921"/>
                  </a:lnTo>
                  <a:lnTo>
                    <a:pt x="5308" y="940536"/>
                  </a:lnTo>
                  <a:lnTo>
                    <a:pt x="11836" y="987018"/>
                  </a:lnTo>
                  <a:lnTo>
                    <a:pt x="20840" y="1032662"/>
                  </a:lnTo>
                  <a:lnTo>
                    <a:pt x="32270" y="1077404"/>
                  </a:lnTo>
                  <a:lnTo>
                    <a:pt x="46037" y="1121143"/>
                  </a:lnTo>
                  <a:lnTo>
                    <a:pt x="62077" y="1163828"/>
                  </a:lnTo>
                  <a:lnTo>
                    <a:pt x="80314" y="1205382"/>
                  </a:lnTo>
                  <a:lnTo>
                    <a:pt x="100685" y="1245730"/>
                  </a:lnTo>
                  <a:lnTo>
                    <a:pt x="123113" y="1284820"/>
                  </a:lnTo>
                  <a:lnTo>
                    <a:pt x="147523" y="1322552"/>
                  </a:lnTo>
                  <a:lnTo>
                    <a:pt x="173850" y="1358874"/>
                  </a:lnTo>
                  <a:lnTo>
                    <a:pt x="202031" y="1393710"/>
                  </a:lnTo>
                  <a:lnTo>
                    <a:pt x="231978" y="1426984"/>
                  </a:lnTo>
                  <a:lnTo>
                    <a:pt x="263613" y="1458633"/>
                  </a:lnTo>
                  <a:lnTo>
                    <a:pt x="296900" y="1488579"/>
                  </a:lnTo>
                  <a:lnTo>
                    <a:pt x="331724" y="1516748"/>
                  </a:lnTo>
                  <a:lnTo>
                    <a:pt x="368046" y="1543075"/>
                  </a:lnTo>
                  <a:lnTo>
                    <a:pt x="405790" y="1567484"/>
                  </a:lnTo>
                  <a:lnTo>
                    <a:pt x="444868" y="1589913"/>
                  </a:lnTo>
                  <a:lnTo>
                    <a:pt x="485216" y="1610283"/>
                  </a:lnTo>
                  <a:lnTo>
                    <a:pt x="526770" y="1628521"/>
                  </a:lnTo>
                  <a:lnTo>
                    <a:pt x="569455" y="1644561"/>
                  </a:lnTo>
                  <a:lnTo>
                    <a:pt x="613206" y="1658327"/>
                  </a:lnTo>
                  <a:lnTo>
                    <a:pt x="657936" y="1669757"/>
                  </a:lnTo>
                  <a:lnTo>
                    <a:pt x="703580" y="1678762"/>
                  </a:lnTo>
                  <a:lnTo>
                    <a:pt x="750074" y="1685290"/>
                  </a:lnTo>
                  <a:lnTo>
                    <a:pt x="797331" y="1689252"/>
                  </a:lnTo>
                  <a:lnTo>
                    <a:pt x="845312" y="1690598"/>
                  </a:lnTo>
                  <a:lnTo>
                    <a:pt x="1689417" y="1690598"/>
                  </a:lnTo>
                  <a:lnTo>
                    <a:pt x="1690598" y="1690585"/>
                  </a:lnTo>
                  <a:lnTo>
                    <a:pt x="1690598" y="1689912"/>
                  </a:lnTo>
                  <a:lnTo>
                    <a:pt x="1690598" y="1447914"/>
                  </a:lnTo>
                  <a:lnTo>
                    <a:pt x="1690598" y="845299"/>
                  </a:lnTo>
                  <a:close/>
                </a:path>
              </a:pathLst>
            </a:custGeom>
            <a:solidFill>
              <a:srgbClr val="CDE6EA"/>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6" name="Google Shape;556;p21"/>
            <p:cNvSpPr/>
            <p:nvPr/>
          </p:nvSpPr>
          <p:spPr>
            <a:xfrm>
              <a:off x="9609582" y="3023685"/>
              <a:ext cx="1691004" cy="1499235"/>
            </a:xfrm>
            <a:custGeom>
              <a:rect b="b" l="l" r="r" t="t"/>
              <a:pathLst>
                <a:path extrusionOk="0" h="1499235" w="1691004">
                  <a:moveTo>
                    <a:pt x="956348" y="1298054"/>
                  </a:moveTo>
                  <a:lnTo>
                    <a:pt x="950544" y="1285062"/>
                  </a:lnTo>
                  <a:lnTo>
                    <a:pt x="936307" y="1272794"/>
                  </a:lnTo>
                  <a:lnTo>
                    <a:pt x="913079" y="1261364"/>
                  </a:lnTo>
                  <a:lnTo>
                    <a:pt x="900417" y="1257668"/>
                  </a:lnTo>
                  <a:lnTo>
                    <a:pt x="897369" y="1256766"/>
                  </a:lnTo>
                  <a:lnTo>
                    <a:pt x="890803" y="1257668"/>
                  </a:lnTo>
                  <a:lnTo>
                    <a:pt x="886218" y="1256499"/>
                  </a:lnTo>
                  <a:lnTo>
                    <a:pt x="883627" y="1253299"/>
                  </a:lnTo>
                  <a:lnTo>
                    <a:pt x="61252" y="1037907"/>
                  </a:lnTo>
                  <a:lnTo>
                    <a:pt x="80314" y="1081659"/>
                  </a:lnTo>
                  <a:lnTo>
                    <a:pt x="100685" y="1122006"/>
                  </a:lnTo>
                  <a:lnTo>
                    <a:pt x="123113" y="1161097"/>
                  </a:lnTo>
                  <a:lnTo>
                    <a:pt x="147523" y="1198829"/>
                  </a:lnTo>
                  <a:lnTo>
                    <a:pt x="173850" y="1235151"/>
                  </a:lnTo>
                  <a:lnTo>
                    <a:pt x="202031" y="1269987"/>
                  </a:lnTo>
                  <a:lnTo>
                    <a:pt x="231978" y="1303261"/>
                  </a:lnTo>
                  <a:lnTo>
                    <a:pt x="263626" y="1334909"/>
                  </a:lnTo>
                  <a:lnTo>
                    <a:pt x="296900" y="1364843"/>
                  </a:lnTo>
                  <a:lnTo>
                    <a:pt x="331724" y="1393024"/>
                  </a:lnTo>
                  <a:lnTo>
                    <a:pt x="368046" y="1419352"/>
                  </a:lnTo>
                  <a:lnTo>
                    <a:pt x="405790" y="1443761"/>
                  </a:lnTo>
                  <a:lnTo>
                    <a:pt x="444868" y="1466189"/>
                  </a:lnTo>
                  <a:lnTo>
                    <a:pt x="485216" y="1486560"/>
                  </a:lnTo>
                  <a:lnTo>
                    <a:pt x="513753" y="1499082"/>
                  </a:lnTo>
                  <a:lnTo>
                    <a:pt x="524344" y="1496136"/>
                  </a:lnTo>
                  <a:lnTo>
                    <a:pt x="576224" y="1481150"/>
                  </a:lnTo>
                  <a:lnTo>
                    <a:pt x="627100" y="1465821"/>
                  </a:lnTo>
                  <a:lnTo>
                    <a:pt x="676376" y="1450213"/>
                  </a:lnTo>
                  <a:lnTo>
                    <a:pt x="723480" y="1434439"/>
                  </a:lnTo>
                  <a:lnTo>
                    <a:pt x="767867" y="1418564"/>
                  </a:lnTo>
                  <a:lnTo>
                    <a:pt x="808964" y="1402664"/>
                  </a:lnTo>
                  <a:lnTo>
                    <a:pt x="846175" y="1386852"/>
                  </a:lnTo>
                  <a:lnTo>
                    <a:pt x="906729" y="1355750"/>
                  </a:lnTo>
                  <a:lnTo>
                    <a:pt x="944968" y="1325930"/>
                  </a:lnTo>
                  <a:lnTo>
                    <a:pt x="954303" y="1311706"/>
                  </a:lnTo>
                  <a:lnTo>
                    <a:pt x="956348" y="1298054"/>
                  </a:lnTo>
                  <a:close/>
                </a:path>
                <a:path extrusionOk="0" h="1499235" w="1691004">
                  <a:moveTo>
                    <a:pt x="1690598" y="721563"/>
                  </a:moveTo>
                  <a:lnTo>
                    <a:pt x="1689265" y="673595"/>
                  </a:lnTo>
                  <a:lnTo>
                    <a:pt x="1685302" y="626338"/>
                  </a:lnTo>
                  <a:lnTo>
                    <a:pt x="1678774" y="579843"/>
                  </a:lnTo>
                  <a:lnTo>
                    <a:pt x="1669757" y="534200"/>
                  </a:lnTo>
                  <a:lnTo>
                    <a:pt x="1658340" y="489470"/>
                  </a:lnTo>
                  <a:lnTo>
                    <a:pt x="1644573" y="445719"/>
                  </a:lnTo>
                  <a:lnTo>
                    <a:pt x="1628559" y="403110"/>
                  </a:lnTo>
                  <a:lnTo>
                    <a:pt x="1610296" y="361480"/>
                  </a:lnTo>
                  <a:lnTo>
                    <a:pt x="1589925" y="321132"/>
                  </a:lnTo>
                  <a:lnTo>
                    <a:pt x="1567497" y="282054"/>
                  </a:lnTo>
                  <a:lnTo>
                    <a:pt x="1543075" y="244309"/>
                  </a:lnTo>
                  <a:lnTo>
                    <a:pt x="1516748" y="207987"/>
                  </a:lnTo>
                  <a:lnTo>
                    <a:pt x="1488579" y="173164"/>
                  </a:lnTo>
                  <a:lnTo>
                    <a:pt x="1458633" y="139890"/>
                  </a:lnTo>
                  <a:lnTo>
                    <a:pt x="1426984" y="108242"/>
                  </a:lnTo>
                  <a:lnTo>
                    <a:pt x="1393710" y="78295"/>
                  </a:lnTo>
                  <a:lnTo>
                    <a:pt x="1358887" y="50126"/>
                  </a:lnTo>
                  <a:lnTo>
                    <a:pt x="1322565" y="23799"/>
                  </a:lnTo>
                  <a:lnTo>
                    <a:pt x="1285773" y="0"/>
                  </a:lnTo>
                  <a:lnTo>
                    <a:pt x="1254506" y="28625"/>
                  </a:lnTo>
                  <a:lnTo>
                    <a:pt x="1228877" y="50380"/>
                  </a:lnTo>
                  <a:lnTo>
                    <a:pt x="1166507" y="95605"/>
                  </a:lnTo>
                  <a:lnTo>
                    <a:pt x="1130287" y="118910"/>
                  </a:lnTo>
                  <a:lnTo>
                    <a:pt x="1091069" y="142570"/>
                  </a:lnTo>
                  <a:lnTo>
                    <a:pt x="1049096" y="166509"/>
                  </a:lnTo>
                  <a:lnTo>
                    <a:pt x="1004633" y="190639"/>
                  </a:lnTo>
                  <a:lnTo>
                    <a:pt x="957948" y="214871"/>
                  </a:lnTo>
                  <a:lnTo>
                    <a:pt x="909281" y="239153"/>
                  </a:lnTo>
                  <a:lnTo>
                    <a:pt x="858913" y="263372"/>
                  </a:lnTo>
                  <a:lnTo>
                    <a:pt x="807097" y="287464"/>
                  </a:lnTo>
                  <a:lnTo>
                    <a:pt x="754075" y="311340"/>
                  </a:lnTo>
                  <a:lnTo>
                    <a:pt x="700138" y="334924"/>
                  </a:lnTo>
                  <a:lnTo>
                    <a:pt x="645515" y="358140"/>
                  </a:lnTo>
                  <a:lnTo>
                    <a:pt x="590486" y="380898"/>
                  </a:lnTo>
                  <a:lnTo>
                    <a:pt x="535305" y="403110"/>
                  </a:lnTo>
                  <a:lnTo>
                    <a:pt x="480225" y="424713"/>
                  </a:lnTo>
                  <a:lnTo>
                    <a:pt x="371424" y="465734"/>
                  </a:lnTo>
                  <a:lnTo>
                    <a:pt x="318223" y="485000"/>
                  </a:lnTo>
                  <a:lnTo>
                    <a:pt x="266166" y="503313"/>
                  </a:lnTo>
                  <a:lnTo>
                    <a:pt x="215506" y="520611"/>
                  </a:lnTo>
                  <a:lnTo>
                    <a:pt x="166509" y="536803"/>
                  </a:lnTo>
                  <a:lnTo>
                    <a:pt x="119430" y="551802"/>
                  </a:lnTo>
                  <a:lnTo>
                    <a:pt x="74549" y="565543"/>
                  </a:lnTo>
                  <a:lnTo>
                    <a:pt x="32092" y="577926"/>
                  </a:lnTo>
                  <a:lnTo>
                    <a:pt x="11303" y="583653"/>
                  </a:lnTo>
                  <a:lnTo>
                    <a:pt x="5308" y="626338"/>
                  </a:lnTo>
                  <a:lnTo>
                    <a:pt x="1346" y="673595"/>
                  </a:lnTo>
                  <a:lnTo>
                    <a:pt x="0" y="721563"/>
                  </a:lnTo>
                  <a:lnTo>
                    <a:pt x="1346" y="769531"/>
                  </a:lnTo>
                  <a:lnTo>
                    <a:pt x="5308" y="816800"/>
                  </a:lnTo>
                  <a:lnTo>
                    <a:pt x="11836" y="863295"/>
                  </a:lnTo>
                  <a:lnTo>
                    <a:pt x="14389" y="876249"/>
                  </a:lnTo>
                  <a:lnTo>
                    <a:pt x="1579397" y="1285887"/>
                  </a:lnTo>
                  <a:lnTo>
                    <a:pt x="1658124" y="1311173"/>
                  </a:lnTo>
                  <a:lnTo>
                    <a:pt x="1690598" y="1324190"/>
                  </a:lnTo>
                  <a:lnTo>
                    <a:pt x="1690598" y="721563"/>
                  </a:lnTo>
                  <a:close/>
                </a:path>
              </a:pathLst>
            </a:custGeom>
            <a:solidFill>
              <a:srgbClr val="58BCC7"/>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7" name="Google Shape;557;p21"/>
            <p:cNvSpPr/>
            <p:nvPr/>
          </p:nvSpPr>
          <p:spPr>
            <a:xfrm>
              <a:off x="10092258" y="3756419"/>
              <a:ext cx="561340" cy="421004"/>
            </a:xfrm>
            <a:custGeom>
              <a:rect b="b" l="l" r="r" t="t"/>
              <a:pathLst>
                <a:path extrusionOk="0" h="421004" w="561340">
                  <a:moveTo>
                    <a:pt x="561124" y="0"/>
                  </a:moveTo>
                  <a:lnTo>
                    <a:pt x="0" y="0"/>
                  </a:lnTo>
                  <a:lnTo>
                    <a:pt x="0" y="420845"/>
                  </a:lnTo>
                  <a:lnTo>
                    <a:pt x="561124" y="420845"/>
                  </a:lnTo>
                  <a:lnTo>
                    <a:pt x="561124" y="0"/>
                  </a:lnTo>
                  <a:close/>
                </a:path>
              </a:pathLst>
            </a:custGeom>
            <a:solidFill>
              <a:srgbClr val="FFFF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8" name="Google Shape;558;p21"/>
            <p:cNvSpPr/>
            <p:nvPr/>
          </p:nvSpPr>
          <p:spPr>
            <a:xfrm>
              <a:off x="9609903" y="3756419"/>
              <a:ext cx="482600" cy="421004"/>
            </a:xfrm>
            <a:custGeom>
              <a:rect b="b" l="l" r="r" t="t"/>
              <a:pathLst>
                <a:path extrusionOk="0" h="421004" w="482600">
                  <a:moveTo>
                    <a:pt x="482354" y="0"/>
                  </a:moveTo>
                  <a:lnTo>
                    <a:pt x="0" y="0"/>
                  </a:lnTo>
                  <a:lnTo>
                    <a:pt x="1026" y="36795"/>
                  </a:lnTo>
                  <a:lnTo>
                    <a:pt x="4993" y="84061"/>
                  </a:lnTo>
                  <a:lnTo>
                    <a:pt x="11517" y="130554"/>
                  </a:lnTo>
                  <a:lnTo>
                    <a:pt x="20527" y="176202"/>
                  </a:lnTo>
                  <a:lnTo>
                    <a:pt x="31952" y="220933"/>
                  </a:lnTo>
                  <a:lnTo>
                    <a:pt x="45720" y="264677"/>
                  </a:lnTo>
                  <a:lnTo>
                    <a:pt x="61760" y="307363"/>
                  </a:lnTo>
                  <a:lnTo>
                    <a:pt x="80000" y="348918"/>
                  </a:lnTo>
                  <a:lnTo>
                    <a:pt x="100370" y="389271"/>
                  </a:lnTo>
                  <a:lnTo>
                    <a:pt x="118490" y="420845"/>
                  </a:lnTo>
                  <a:lnTo>
                    <a:pt x="482354" y="420845"/>
                  </a:lnTo>
                  <a:lnTo>
                    <a:pt x="482354" y="0"/>
                  </a:lnTo>
                  <a:close/>
                </a:path>
              </a:pathLst>
            </a:custGeom>
            <a:solidFill>
              <a:srgbClr val="B5B1B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9" name="Google Shape;559;p21"/>
            <p:cNvSpPr/>
            <p:nvPr/>
          </p:nvSpPr>
          <p:spPr>
            <a:xfrm>
              <a:off x="10162392" y="3896698"/>
              <a:ext cx="421004" cy="140335"/>
            </a:xfrm>
            <a:custGeom>
              <a:rect b="b" l="l" r="r" t="t"/>
              <a:pathLst>
                <a:path extrusionOk="0" h="140335" w="421004">
                  <a:moveTo>
                    <a:pt x="420845" y="0"/>
                  </a:moveTo>
                  <a:lnTo>
                    <a:pt x="0" y="0"/>
                  </a:lnTo>
                  <a:lnTo>
                    <a:pt x="0" y="140278"/>
                  </a:lnTo>
                  <a:lnTo>
                    <a:pt x="420845" y="140278"/>
                  </a:lnTo>
                  <a:lnTo>
                    <a:pt x="420845" y="0"/>
                  </a:lnTo>
                  <a:close/>
                </a:path>
              </a:pathLst>
            </a:custGeom>
            <a:solidFill>
              <a:srgbClr val="59BDC7"/>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0" name="Google Shape;560;p21"/>
            <p:cNvSpPr/>
            <p:nvPr/>
          </p:nvSpPr>
          <p:spPr>
            <a:xfrm>
              <a:off x="10162395" y="4031067"/>
              <a:ext cx="421004" cy="16510"/>
            </a:xfrm>
            <a:custGeom>
              <a:rect b="b" l="l" r="r" t="t"/>
              <a:pathLst>
                <a:path extrusionOk="0" h="16510" w="421004">
                  <a:moveTo>
                    <a:pt x="420845" y="0"/>
                  </a:moveTo>
                  <a:lnTo>
                    <a:pt x="0" y="0"/>
                  </a:lnTo>
                  <a:lnTo>
                    <a:pt x="0" y="16020"/>
                  </a:lnTo>
                  <a:lnTo>
                    <a:pt x="420845" y="16020"/>
                  </a:lnTo>
                  <a:lnTo>
                    <a:pt x="420845" y="0"/>
                  </a:lnTo>
                  <a:close/>
                </a:path>
              </a:pathLst>
            </a:custGeom>
            <a:solidFill>
              <a:srgbClr val="454548"/>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1" name="Google Shape;561;p21"/>
            <p:cNvSpPr/>
            <p:nvPr/>
          </p:nvSpPr>
          <p:spPr>
            <a:xfrm>
              <a:off x="9609592" y="3616134"/>
              <a:ext cx="483234" cy="140335"/>
            </a:xfrm>
            <a:custGeom>
              <a:rect b="b" l="l" r="r" t="t"/>
              <a:pathLst>
                <a:path extrusionOk="0" h="140335" w="483234">
                  <a:moveTo>
                    <a:pt x="202097" y="0"/>
                  </a:moveTo>
                  <a:lnTo>
                    <a:pt x="794" y="100647"/>
                  </a:lnTo>
                  <a:lnTo>
                    <a:pt x="0" y="129112"/>
                  </a:lnTo>
                  <a:lnTo>
                    <a:pt x="311" y="140278"/>
                  </a:lnTo>
                  <a:lnTo>
                    <a:pt x="482664" y="140278"/>
                  </a:lnTo>
                  <a:lnTo>
                    <a:pt x="202097" y="0"/>
                  </a:lnTo>
                  <a:close/>
                </a:path>
              </a:pathLst>
            </a:custGeom>
            <a:solidFill>
              <a:srgbClr val="B5B1B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2" name="Google Shape;562;p21"/>
            <p:cNvSpPr/>
            <p:nvPr/>
          </p:nvSpPr>
          <p:spPr>
            <a:xfrm>
              <a:off x="9811692" y="3616134"/>
              <a:ext cx="842009" cy="140335"/>
            </a:xfrm>
            <a:custGeom>
              <a:rect b="b" l="l" r="r" t="t"/>
              <a:pathLst>
                <a:path extrusionOk="0" h="140335" w="842009">
                  <a:moveTo>
                    <a:pt x="561124" y="0"/>
                  </a:moveTo>
                  <a:lnTo>
                    <a:pt x="0" y="0"/>
                  </a:lnTo>
                  <a:lnTo>
                    <a:pt x="280556" y="140278"/>
                  </a:lnTo>
                  <a:lnTo>
                    <a:pt x="841691" y="140278"/>
                  </a:lnTo>
                  <a:lnTo>
                    <a:pt x="561124" y="0"/>
                  </a:lnTo>
                  <a:close/>
                </a:path>
              </a:pathLst>
            </a:custGeom>
            <a:solidFill>
              <a:srgbClr val="454548"/>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3" name="Google Shape;563;p21"/>
            <p:cNvSpPr/>
            <p:nvPr/>
          </p:nvSpPr>
          <p:spPr>
            <a:xfrm>
              <a:off x="10162398" y="3892683"/>
              <a:ext cx="425450" cy="285114"/>
            </a:xfrm>
            <a:custGeom>
              <a:rect b="b" l="l" r="r" t="t"/>
              <a:pathLst>
                <a:path extrusionOk="0" h="285114" w="425450">
                  <a:moveTo>
                    <a:pt x="424856" y="284577"/>
                  </a:moveTo>
                  <a:lnTo>
                    <a:pt x="424856" y="0"/>
                  </a:lnTo>
                  <a:lnTo>
                    <a:pt x="0" y="0"/>
                  </a:lnTo>
                </a:path>
                <a:path extrusionOk="0" h="285114" w="425450">
                  <a:moveTo>
                    <a:pt x="283237" y="0"/>
                  </a:moveTo>
                  <a:lnTo>
                    <a:pt x="283237" y="284577"/>
                  </a:lnTo>
                </a:path>
                <a:path extrusionOk="0" h="285114" w="425450">
                  <a:moveTo>
                    <a:pt x="141618" y="0"/>
                  </a:moveTo>
                  <a:lnTo>
                    <a:pt x="141618" y="284577"/>
                  </a:lnTo>
                </a:path>
              </a:pathLst>
            </a:custGeom>
            <a:noFill/>
            <a:ln cap="flat" cmpd="sng" w="16000">
              <a:solidFill>
                <a:srgbClr val="454548"/>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4" name="Google Shape;564;p21"/>
            <p:cNvSpPr/>
            <p:nvPr/>
          </p:nvSpPr>
          <p:spPr>
            <a:xfrm>
              <a:off x="10254609" y="3651187"/>
              <a:ext cx="236854" cy="207645"/>
            </a:xfrm>
            <a:custGeom>
              <a:rect b="b" l="l" r="r" t="t"/>
              <a:pathLst>
                <a:path extrusionOk="0" h="207645" w="236854">
                  <a:moveTo>
                    <a:pt x="236631" y="0"/>
                  </a:moveTo>
                  <a:lnTo>
                    <a:pt x="0" y="0"/>
                  </a:lnTo>
                  <a:lnTo>
                    <a:pt x="0" y="207176"/>
                  </a:lnTo>
                  <a:lnTo>
                    <a:pt x="236631" y="207176"/>
                  </a:lnTo>
                  <a:lnTo>
                    <a:pt x="236631" y="0"/>
                  </a:lnTo>
                  <a:close/>
                </a:path>
              </a:pathLst>
            </a:custGeom>
            <a:solidFill>
              <a:srgbClr val="FFFF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5" name="Google Shape;565;p21"/>
            <p:cNvSpPr/>
            <p:nvPr/>
          </p:nvSpPr>
          <p:spPr>
            <a:xfrm>
              <a:off x="10300614" y="3692315"/>
              <a:ext cx="153670" cy="157479"/>
            </a:xfrm>
            <a:custGeom>
              <a:rect b="b" l="l" r="r" t="t"/>
              <a:pathLst>
                <a:path extrusionOk="0" h="157479" w="153670">
                  <a:moveTo>
                    <a:pt x="153377" y="57150"/>
                  </a:moveTo>
                  <a:lnTo>
                    <a:pt x="100139" y="57150"/>
                  </a:lnTo>
                  <a:lnTo>
                    <a:pt x="100139" y="0"/>
                  </a:lnTo>
                  <a:lnTo>
                    <a:pt x="53238" y="0"/>
                  </a:lnTo>
                  <a:lnTo>
                    <a:pt x="53238" y="57150"/>
                  </a:lnTo>
                  <a:lnTo>
                    <a:pt x="0" y="57150"/>
                  </a:lnTo>
                  <a:lnTo>
                    <a:pt x="0" y="104140"/>
                  </a:lnTo>
                  <a:lnTo>
                    <a:pt x="53238" y="104140"/>
                  </a:lnTo>
                  <a:lnTo>
                    <a:pt x="53238" y="157480"/>
                  </a:lnTo>
                  <a:lnTo>
                    <a:pt x="100139" y="157480"/>
                  </a:lnTo>
                  <a:lnTo>
                    <a:pt x="100139" y="104140"/>
                  </a:lnTo>
                  <a:lnTo>
                    <a:pt x="153377" y="104140"/>
                  </a:lnTo>
                  <a:lnTo>
                    <a:pt x="153377" y="57150"/>
                  </a:lnTo>
                  <a:close/>
                </a:path>
              </a:pathLst>
            </a:custGeom>
            <a:solidFill>
              <a:srgbClr val="ED2024"/>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grpSp>
      <p:grpSp>
        <p:nvGrpSpPr>
          <p:cNvPr id="566" name="Google Shape;566;p21"/>
          <p:cNvGrpSpPr/>
          <p:nvPr/>
        </p:nvGrpSpPr>
        <p:grpSpPr>
          <a:xfrm>
            <a:off x="5911460" y="4656119"/>
            <a:ext cx="1025425" cy="1025425"/>
            <a:chOff x="9609597" y="1008854"/>
            <a:chExt cx="1691004" cy="1691005"/>
          </a:xfrm>
        </p:grpSpPr>
        <p:sp>
          <p:nvSpPr>
            <p:cNvPr id="567" name="Google Shape;567;p21"/>
            <p:cNvSpPr/>
            <p:nvPr/>
          </p:nvSpPr>
          <p:spPr>
            <a:xfrm>
              <a:off x="9609597" y="1008854"/>
              <a:ext cx="1691004" cy="1691005"/>
            </a:xfrm>
            <a:custGeom>
              <a:rect b="b" l="l" r="r" t="t"/>
              <a:pathLst>
                <a:path extrusionOk="0" h="1691005" w="1691004">
                  <a:moveTo>
                    <a:pt x="845293" y="0"/>
                  </a:moveTo>
                  <a:lnTo>
                    <a:pt x="797326" y="1338"/>
                  </a:lnTo>
                  <a:lnTo>
                    <a:pt x="750061" y="5304"/>
                  </a:lnTo>
                  <a:lnTo>
                    <a:pt x="703569" y="11829"/>
                  </a:lnTo>
                  <a:lnTo>
                    <a:pt x="657922" y="20839"/>
                  </a:lnTo>
                  <a:lnTo>
                    <a:pt x="613192" y="32264"/>
                  </a:lnTo>
                  <a:lnTo>
                    <a:pt x="569448" y="46032"/>
                  </a:lnTo>
                  <a:lnTo>
                    <a:pt x="526763" y="62072"/>
                  </a:lnTo>
                  <a:lnTo>
                    <a:pt x="485209" y="80312"/>
                  </a:lnTo>
                  <a:lnTo>
                    <a:pt x="444856" y="100682"/>
                  </a:lnTo>
                  <a:lnTo>
                    <a:pt x="405776" y="123109"/>
                  </a:lnTo>
                  <a:lnTo>
                    <a:pt x="368040" y="147523"/>
                  </a:lnTo>
                  <a:lnTo>
                    <a:pt x="331719" y="173852"/>
                  </a:lnTo>
                  <a:lnTo>
                    <a:pt x="296886" y="202025"/>
                  </a:lnTo>
                  <a:lnTo>
                    <a:pt x="263611" y="231970"/>
                  </a:lnTo>
                  <a:lnTo>
                    <a:pt x="231965" y="263616"/>
                  </a:lnTo>
                  <a:lnTo>
                    <a:pt x="202020" y="296892"/>
                  </a:lnTo>
                  <a:lnTo>
                    <a:pt x="173848" y="331726"/>
                  </a:lnTo>
                  <a:lnTo>
                    <a:pt x="147520" y="368047"/>
                  </a:lnTo>
                  <a:lnTo>
                    <a:pt x="123106" y="405783"/>
                  </a:lnTo>
                  <a:lnTo>
                    <a:pt x="100679" y="444864"/>
                  </a:lnTo>
                  <a:lnTo>
                    <a:pt x="80310" y="485217"/>
                  </a:lnTo>
                  <a:lnTo>
                    <a:pt x="62070" y="526772"/>
                  </a:lnTo>
                  <a:lnTo>
                    <a:pt x="46031" y="569457"/>
                  </a:lnTo>
                  <a:lnTo>
                    <a:pt x="32263" y="613201"/>
                  </a:lnTo>
                  <a:lnTo>
                    <a:pt x="20838" y="657932"/>
                  </a:lnTo>
                  <a:lnTo>
                    <a:pt x="11828" y="703580"/>
                  </a:lnTo>
                  <a:lnTo>
                    <a:pt x="5304" y="750071"/>
                  </a:lnTo>
                  <a:lnTo>
                    <a:pt x="1338" y="797337"/>
                  </a:lnTo>
                  <a:lnTo>
                    <a:pt x="0" y="845304"/>
                  </a:lnTo>
                  <a:lnTo>
                    <a:pt x="1338" y="893271"/>
                  </a:lnTo>
                  <a:lnTo>
                    <a:pt x="5304" y="940536"/>
                  </a:lnTo>
                  <a:lnTo>
                    <a:pt x="11828" y="987027"/>
                  </a:lnTo>
                  <a:lnTo>
                    <a:pt x="20838" y="1032674"/>
                  </a:lnTo>
                  <a:lnTo>
                    <a:pt x="32263" y="1077405"/>
                  </a:lnTo>
                  <a:lnTo>
                    <a:pt x="46031" y="1121149"/>
                  </a:lnTo>
                  <a:lnTo>
                    <a:pt x="62070" y="1163833"/>
                  </a:lnTo>
                  <a:lnTo>
                    <a:pt x="80310" y="1205388"/>
                  </a:lnTo>
                  <a:lnTo>
                    <a:pt x="100679" y="1245741"/>
                  </a:lnTo>
                  <a:lnTo>
                    <a:pt x="123106" y="1284821"/>
                  </a:lnTo>
                  <a:lnTo>
                    <a:pt x="147520" y="1322557"/>
                  </a:lnTo>
                  <a:lnTo>
                    <a:pt x="173848" y="1358877"/>
                  </a:lnTo>
                  <a:lnTo>
                    <a:pt x="202020" y="1393711"/>
                  </a:lnTo>
                  <a:lnTo>
                    <a:pt x="231965" y="1426986"/>
                  </a:lnTo>
                  <a:lnTo>
                    <a:pt x="263611" y="1458632"/>
                  </a:lnTo>
                  <a:lnTo>
                    <a:pt x="296886" y="1488576"/>
                  </a:lnTo>
                  <a:lnTo>
                    <a:pt x="331719" y="1516748"/>
                  </a:lnTo>
                  <a:lnTo>
                    <a:pt x="368040" y="1543077"/>
                  </a:lnTo>
                  <a:lnTo>
                    <a:pt x="405776" y="1567490"/>
                  </a:lnTo>
                  <a:lnTo>
                    <a:pt x="444856" y="1589917"/>
                  </a:lnTo>
                  <a:lnTo>
                    <a:pt x="485209" y="1610287"/>
                  </a:lnTo>
                  <a:lnTo>
                    <a:pt x="526763" y="1628527"/>
                  </a:lnTo>
                  <a:lnTo>
                    <a:pt x="569448" y="1644566"/>
                  </a:lnTo>
                  <a:lnTo>
                    <a:pt x="613192" y="1658334"/>
                  </a:lnTo>
                  <a:lnTo>
                    <a:pt x="657922" y="1669758"/>
                  </a:lnTo>
                  <a:lnTo>
                    <a:pt x="703569" y="1678768"/>
                  </a:lnTo>
                  <a:lnTo>
                    <a:pt x="750061" y="1685292"/>
                  </a:lnTo>
                  <a:lnTo>
                    <a:pt x="797326" y="1689259"/>
                  </a:lnTo>
                  <a:lnTo>
                    <a:pt x="845293" y="1690597"/>
                  </a:lnTo>
                  <a:lnTo>
                    <a:pt x="1690587" y="1690597"/>
                  </a:lnTo>
                  <a:lnTo>
                    <a:pt x="1690587" y="845304"/>
                  </a:lnTo>
                  <a:lnTo>
                    <a:pt x="1689249" y="797337"/>
                  </a:lnTo>
                  <a:lnTo>
                    <a:pt x="1685282" y="750071"/>
                  </a:lnTo>
                  <a:lnTo>
                    <a:pt x="1678758" y="703580"/>
                  </a:lnTo>
                  <a:lnTo>
                    <a:pt x="1669748" y="657932"/>
                  </a:lnTo>
                  <a:lnTo>
                    <a:pt x="1658323" y="613201"/>
                  </a:lnTo>
                  <a:lnTo>
                    <a:pt x="1644556" y="569457"/>
                  </a:lnTo>
                  <a:lnTo>
                    <a:pt x="1628516" y="526772"/>
                  </a:lnTo>
                  <a:lnTo>
                    <a:pt x="1610276" y="485217"/>
                  </a:lnTo>
                  <a:lnTo>
                    <a:pt x="1589907" y="444864"/>
                  </a:lnTo>
                  <a:lnTo>
                    <a:pt x="1567480" y="405783"/>
                  </a:lnTo>
                  <a:lnTo>
                    <a:pt x="1543066" y="368047"/>
                  </a:lnTo>
                  <a:lnTo>
                    <a:pt x="1516738" y="331726"/>
                  </a:lnTo>
                  <a:lnTo>
                    <a:pt x="1488566" y="296892"/>
                  </a:lnTo>
                  <a:lnTo>
                    <a:pt x="1458621" y="263616"/>
                  </a:lnTo>
                  <a:lnTo>
                    <a:pt x="1426976" y="231970"/>
                  </a:lnTo>
                  <a:lnTo>
                    <a:pt x="1393700" y="202025"/>
                  </a:lnTo>
                  <a:lnTo>
                    <a:pt x="1358867" y="173852"/>
                  </a:lnTo>
                  <a:lnTo>
                    <a:pt x="1322547" y="147523"/>
                  </a:lnTo>
                  <a:lnTo>
                    <a:pt x="1284811" y="123109"/>
                  </a:lnTo>
                  <a:lnTo>
                    <a:pt x="1245730" y="100682"/>
                  </a:lnTo>
                  <a:lnTo>
                    <a:pt x="1205377" y="80312"/>
                  </a:lnTo>
                  <a:lnTo>
                    <a:pt x="1163823" y="62072"/>
                  </a:lnTo>
                  <a:lnTo>
                    <a:pt x="1121138" y="46032"/>
                  </a:lnTo>
                  <a:lnTo>
                    <a:pt x="1077395" y="32264"/>
                  </a:lnTo>
                  <a:lnTo>
                    <a:pt x="1032664" y="20839"/>
                  </a:lnTo>
                  <a:lnTo>
                    <a:pt x="987017" y="11829"/>
                  </a:lnTo>
                  <a:lnTo>
                    <a:pt x="940525" y="5304"/>
                  </a:lnTo>
                  <a:lnTo>
                    <a:pt x="893260" y="1338"/>
                  </a:lnTo>
                  <a:lnTo>
                    <a:pt x="845293" y="0"/>
                  </a:lnTo>
                  <a:close/>
                </a:path>
              </a:pathLst>
            </a:custGeom>
            <a:solidFill>
              <a:srgbClr val="F8BFB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8" name="Google Shape;568;p21"/>
            <p:cNvSpPr/>
            <p:nvPr/>
          </p:nvSpPr>
          <p:spPr>
            <a:xfrm>
              <a:off x="10062636" y="1420044"/>
              <a:ext cx="642620" cy="0"/>
            </a:xfrm>
            <a:custGeom>
              <a:rect b="b" l="l" r="r" t="t"/>
              <a:pathLst>
                <a:path extrusionOk="0" h="120000" w="642620">
                  <a:moveTo>
                    <a:pt x="642273" y="0"/>
                  </a:moveTo>
                  <a:lnTo>
                    <a:pt x="0" y="0"/>
                  </a:lnTo>
                </a:path>
              </a:pathLst>
            </a:custGeom>
            <a:noFill/>
            <a:ln cap="flat" cmpd="sng" w="2235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9" name="Google Shape;569;p21"/>
            <p:cNvSpPr/>
            <p:nvPr/>
          </p:nvSpPr>
          <p:spPr>
            <a:xfrm>
              <a:off x="10062642" y="1179195"/>
              <a:ext cx="963929" cy="722630"/>
            </a:xfrm>
            <a:custGeom>
              <a:rect b="b" l="l" r="r" t="t"/>
              <a:pathLst>
                <a:path extrusionOk="0" h="722630" w="963929">
                  <a:moveTo>
                    <a:pt x="802834" y="682408"/>
                  </a:moveTo>
                  <a:lnTo>
                    <a:pt x="802834" y="361276"/>
                  </a:lnTo>
                </a:path>
                <a:path extrusionOk="0" h="722630" w="963929">
                  <a:moveTo>
                    <a:pt x="642263" y="722553"/>
                  </a:moveTo>
                  <a:lnTo>
                    <a:pt x="642263" y="361276"/>
                  </a:lnTo>
                </a:path>
                <a:path extrusionOk="0" h="722630" w="963929">
                  <a:moveTo>
                    <a:pt x="321131" y="722553"/>
                  </a:moveTo>
                  <a:lnTo>
                    <a:pt x="321131" y="361276"/>
                  </a:lnTo>
                </a:path>
                <a:path extrusionOk="0" h="722630" w="963929">
                  <a:moveTo>
                    <a:pt x="80280" y="361276"/>
                  </a:moveTo>
                  <a:lnTo>
                    <a:pt x="80280" y="722553"/>
                  </a:lnTo>
                </a:path>
                <a:path extrusionOk="0" h="722630" w="963929">
                  <a:moveTo>
                    <a:pt x="0" y="361276"/>
                  </a:moveTo>
                  <a:lnTo>
                    <a:pt x="963405" y="361276"/>
                  </a:lnTo>
                  <a:lnTo>
                    <a:pt x="963405" y="240851"/>
                  </a:lnTo>
                  <a:lnTo>
                    <a:pt x="481702" y="0"/>
                  </a:lnTo>
                  <a:lnTo>
                    <a:pt x="0" y="240851"/>
                  </a:lnTo>
                  <a:lnTo>
                    <a:pt x="0" y="361276"/>
                  </a:lnTo>
                </a:path>
                <a:path extrusionOk="0" h="722630" w="963929">
                  <a:moveTo>
                    <a:pt x="0" y="722553"/>
                  </a:moveTo>
                  <a:lnTo>
                    <a:pt x="722553" y="722553"/>
                  </a:lnTo>
                </a:path>
              </a:pathLst>
            </a:custGeom>
            <a:noFill/>
            <a:ln cap="flat" cmpd="sng" w="2235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0" name="Google Shape;570;p21"/>
            <p:cNvSpPr/>
            <p:nvPr/>
          </p:nvSpPr>
          <p:spPr>
            <a:xfrm>
              <a:off x="10223207" y="1540468"/>
              <a:ext cx="0" cy="361314"/>
            </a:xfrm>
            <a:custGeom>
              <a:rect b="b" l="l" r="r" t="t"/>
              <a:pathLst>
                <a:path extrusionOk="0" h="361314" w="120000">
                  <a:moveTo>
                    <a:pt x="0" y="0"/>
                  </a:moveTo>
                  <a:lnTo>
                    <a:pt x="0" y="361276"/>
                  </a:lnTo>
                </a:path>
              </a:pathLst>
            </a:custGeom>
            <a:noFill/>
            <a:ln cap="flat" cmpd="sng" w="2235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1" name="Google Shape;571;p21"/>
            <p:cNvSpPr/>
            <p:nvPr/>
          </p:nvSpPr>
          <p:spPr>
            <a:xfrm>
              <a:off x="10464057" y="1540469"/>
              <a:ext cx="481965" cy="361314"/>
            </a:xfrm>
            <a:custGeom>
              <a:rect b="b" l="l" r="r" t="t"/>
              <a:pathLst>
                <a:path extrusionOk="0" h="361314" w="481965">
                  <a:moveTo>
                    <a:pt x="0" y="361276"/>
                  </a:moveTo>
                  <a:lnTo>
                    <a:pt x="0" y="0"/>
                  </a:lnTo>
                </a:path>
                <a:path extrusionOk="0" h="361314" w="481965">
                  <a:moveTo>
                    <a:pt x="160571" y="361276"/>
                  </a:moveTo>
                  <a:lnTo>
                    <a:pt x="160571" y="0"/>
                  </a:lnTo>
                </a:path>
                <a:path extrusionOk="0" h="361314" w="481965">
                  <a:moveTo>
                    <a:pt x="481702" y="240851"/>
                  </a:moveTo>
                  <a:lnTo>
                    <a:pt x="481702" y="0"/>
                  </a:lnTo>
                </a:path>
              </a:pathLst>
            </a:custGeom>
            <a:noFill/>
            <a:ln cap="flat" cmpd="sng" w="2235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2" name="Google Shape;572;p21"/>
            <p:cNvSpPr/>
            <p:nvPr/>
          </p:nvSpPr>
          <p:spPr>
            <a:xfrm>
              <a:off x="10156050" y="1504003"/>
              <a:ext cx="1141729" cy="1026160"/>
            </a:xfrm>
            <a:custGeom>
              <a:rect b="b" l="l" r="r" t="t"/>
              <a:pathLst>
                <a:path extrusionOk="0" h="1026160" w="1141729">
                  <a:moveTo>
                    <a:pt x="1141158" y="282638"/>
                  </a:moveTo>
                  <a:lnTo>
                    <a:pt x="1132306" y="208445"/>
                  </a:lnTo>
                  <a:lnTo>
                    <a:pt x="1123289" y="162801"/>
                  </a:lnTo>
                  <a:lnTo>
                    <a:pt x="1111872" y="118059"/>
                  </a:lnTo>
                  <a:lnTo>
                    <a:pt x="1098105" y="74320"/>
                  </a:lnTo>
                  <a:lnTo>
                    <a:pt x="1082065" y="31635"/>
                  </a:lnTo>
                  <a:lnTo>
                    <a:pt x="1068184" y="0"/>
                  </a:lnTo>
                  <a:lnTo>
                    <a:pt x="1033322" y="28409"/>
                  </a:lnTo>
                  <a:lnTo>
                    <a:pt x="993648" y="61264"/>
                  </a:lnTo>
                  <a:lnTo>
                    <a:pt x="774954" y="245237"/>
                  </a:lnTo>
                  <a:lnTo>
                    <a:pt x="684542" y="320179"/>
                  </a:lnTo>
                  <a:lnTo>
                    <a:pt x="640118" y="356260"/>
                  </a:lnTo>
                  <a:lnTo>
                    <a:pt x="596684" y="390855"/>
                  </a:lnTo>
                  <a:lnTo>
                    <a:pt x="554596" y="423519"/>
                  </a:lnTo>
                  <a:lnTo>
                    <a:pt x="514197" y="453859"/>
                  </a:lnTo>
                  <a:lnTo>
                    <a:pt x="475843" y="481457"/>
                  </a:lnTo>
                  <a:lnTo>
                    <a:pt x="439889" y="505866"/>
                  </a:lnTo>
                  <a:lnTo>
                    <a:pt x="443064" y="533552"/>
                  </a:lnTo>
                  <a:lnTo>
                    <a:pt x="431228" y="556793"/>
                  </a:lnTo>
                  <a:lnTo>
                    <a:pt x="415099" y="575462"/>
                  </a:lnTo>
                  <a:lnTo>
                    <a:pt x="390867" y="586625"/>
                  </a:lnTo>
                  <a:lnTo>
                    <a:pt x="222529" y="666381"/>
                  </a:lnTo>
                  <a:lnTo>
                    <a:pt x="73825" y="787488"/>
                  </a:lnTo>
                  <a:lnTo>
                    <a:pt x="41719" y="819835"/>
                  </a:lnTo>
                  <a:lnTo>
                    <a:pt x="15062" y="849185"/>
                  </a:lnTo>
                  <a:lnTo>
                    <a:pt x="0" y="874115"/>
                  </a:lnTo>
                  <a:lnTo>
                    <a:pt x="2705" y="893203"/>
                  </a:lnTo>
                  <a:lnTo>
                    <a:pt x="18364" y="899261"/>
                  </a:lnTo>
                  <a:lnTo>
                    <a:pt x="39852" y="890117"/>
                  </a:lnTo>
                  <a:lnTo>
                    <a:pt x="67043" y="868324"/>
                  </a:lnTo>
                  <a:lnTo>
                    <a:pt x="99783" y="836371"/>
                  </a:lnTo>
                  <a:lnTo>
                    <a:pt x="237134" y="733437"/>
                  </a:lnTo>
                  <a:lnTo>
                    <a:pt x="115227" y="872718"/>
                  </a:lnTo>
                  <a:lnTo>
                    <a:pt x="84175" y="915200"/>
                  </a:lnTo>
                  <a:lnTo>
                    <a:pt x="60794" y="953985"/>
                  </a:lnTo>
                  <a:lnTo>
                    <a:pt x="50114" y="985443"/>
                  </a:lnTo>
                  <a:lnTo>
                    <a:pt x="57200" y="1006005"/>
                  </a:lnTo>
                  <a:lnTo>
                    <a:pt x="77698" y="1005217"/>
                  </a:lnTo>
                  <a:lnTo>
                    <a:pt x="102997" y="981024"/>
                  </a:lnTo>
                  <a:lnTo>
                    <a:pt x="131711" y="942492"/>
                  </a:lnTo>
                  <a:lnTo>
                    <a:pt x="162420" y="898626"/>
                  </a:lnTo>
                  <a:lnTo>
                    <a:pt x="230060" y="841349"/>
                  </a:lnTo>
                  <a:lnTo>
                    <a:pt x="180009" y="903389"/>
                  </a:lnTo>
                  <a:lnTo>
                    <a:pt x="158953" y="941781"/>
                  </a:lnTo>
                  <a:lnTo>
                    <a:pt x="142113" y="978649"/>
                  </a:lnTo>
                  <a:lnTo>
                    <a:pt x="135763" y="1008507"/>
                  </a:lnTo>
                  <a:lnTo>
                    <a:pt x="146227" y="1025842"/>
                  </a:lnTo>
                  <a:lnTo>
                    <a:pt x="166687" y="1023454"/>
                  </a:lnTo>
                  <a:lnTo>
                    <a:pt x="186817" y="1001382"/>
                  </a:lnTo>
                  <a:lnTo>
                    <a:pt x="207632" y="964920"/>
                  </a:lnTo>
                  <a:lnTo>
                    <a:pt x="230162" y="919403"/>
                  </a:lnTo>
                  <a:lnTo>
                    <a:pt x="334441" y="836993"/>
                  </a:lnTo>
                  <a:lnTo>
                    <a:pt x="276453" y="899883"/>
                  </a:lnTo>
                  <a:lnTo>
                    <a:pt x="252755" y="937158"/>
                  </a:lnTo>
                  <a:lnTo>
                    <a:pt x="233692" y="970813"/>
                  </a:lnTo>
                  <a:lnTo>
                    <a:pt x="226390" y="998181"/>
                  </a:lnTo>
                  <a:lnTo>
                    <a:pt x="237972" y="1016571"/>
                  </a:lnTo>
                  <a:lnTo>
                    <a:pt x="255193" y="1016914"/>
                  </a:lnTo>
                  <a:lnTo>
                    <a:pt x="273113" y="1000975"/>
                  </a:lnTo>
                  <a:lnTo>
                    <a:pt x="293103" y="972312"/>
                  </a:lnTo>
                  <a:lnTo>
                    <a:pt x="316522" y="934466"/>
                  </a:lnTo>
                  <a:lnTo>
                    <a:pt x="391909" y="866317"/>
                  </a:lnTo>
                  <a:lnTo>
                    <a:pt x="441883" y="832104"/>
                  </a:lnTo>
                  <a:lnTo>
                    <a:pt x="480872" y="793089"/>
                  </a:lnTo>
                  <a:lnTo>
                    <a:pt x="511492" y="751332"/>
                  </a:lnTo>
                  <a:lnTo>
                    <a:pt x="536359" y="708850"/>
                  </a:lnTo>
                  <a:lnTo>
                    <a:pt x="558050" y="667689"/>
                  </a:lnTo>
                  <a:lnTo>
                    <a:pt x="579094" y="630085"/>
                  </a:lnTo>
                  <a:lnTo>
                    <a:pt x="626757" y="591807"/>
                  </a:lnTo>
                  <a:lnTo>
                    <a:pt x="665073" y="564502"/>
                  </a:lnTo>
                  <a:lnTo>
                    <a:pt x="706805" y="536689"/>
                  </a:lnTo>
                  <a:lnTo>
                    <a:pt x="751420" y="508444"/>
                  </a:lnTo>
                  <a:lnTo>
                    <a:pt x="798398" y="479869"/>
                  </a:lnTo>
                  <a:lnTo>
                    <a:pt x="847229" y="451040"/>
                  </a:lnTo>
                  <a:lnTo>
                    <a:pt x="1100823" y="306133"/>
                  </a:lnTo>
                  <a:lnTo>
                    <a:pt x="1141158" y="282638"/>
                  </a:lnTo>
                  <a:close/>
                </a:path>
              </a:pathLst>
            </a:custGeom>
            <a:solidFill>
              <a:srgbClr val="8A664D"/>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3" name="Google Shape;573;p21"/>
            <p:cNvSpPr/>
            <p:nvPr/>
          </p:nvSpPr>
          <p:spPr>
            <a:xfrm>
              <a:off x="10086523" y="1973233"/>
              <a:ext cx="681990" cy="613410"/>
            </a:xfrm>
            <a:custGeom>
              <a:rect b="b" l="l" r="r" t="t"/>
              <a:pathLst>
                <a:path extrusionOk="0" h="613410" w="681990">
                  <a:moveTo>
                    <a:pt x="181617" y="0"/>
                  </a:moveTo>
                  <a:lnTo>
                    <a:pt x="0" y="249960"/>
                  </a:lnTo>
                  <a:lnTo>
                    <a:pt x="499911" y="613195"/>
                  </a:lnTo>
                  <a:lnTo>
                    <a:pt x="681528" y="363235"/>
                  </a:lnTo>
                  <a:lnTo>
                    <a:pt x="181617" y="0"/>
                  </a:lnTo>
                  <a:close/>
                </a:path>
              </a:pathLst>
            </a:custGeom>
            <a:solidFill>
              <a:srgbClr val="FFFF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4" name="Google Shape;574;p21"/>
            <p:cNvSpPr/>
            <p:nvPr/>
          </p:nvSpPr>
          <p:spPr>
            <a:xfrm>
              <a:off x="10086525" y="1973227"/>
              <a:ext cx="681990" cy="612139"/>
            </a:xfrm>
            <a:custGeom>
              <a:rect b="b" l="l" r="r" t="t"/>
              <a:pathLst>
                <a:path extrusionOk="0" h="612139" w="681990">
                  <a:moveTo>
                    <a:pt x="181611" y="0"/>
                  </a:moveTo>
                  <a:lnTo>
                    <a:pt x="0" y="249965"/>
                  </a:lnTo>
                  <a:lnTo>
                    <a:pt x="497769" y="611646"/>
                  </a:lnTo>
                  <a:lnTo>
                    <a:pt x="501042" y="611643"/>
                  </a:lnTo>
                  <a:lnTo>
                    <a:pt x="681524" y="363246"/>
                  </a:lnTo>
                  <a:lnTo>
                    <a:pt x="181617" y="4"/>
                  </a:lnTo>
                  <a:close/>
                </a:path>
              </a:pathLst>
            </a:custGeom>
            <a:solidFill>
              <a:srgbClr val="FFFF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5" name="Google Shape;575;p21"/>
            <p:cNvSpPr/>
            <p:nvPr/>
          </p:nvSpPr>
          <p:spPr>
            <a:xfrm>
              <a:off x="10343983" y="2185487"/>
              <a:ext cx="167640" cy="188594"/>
            </a:xfrm>
            <a:custGeom>
              <a:rect b="b" l="l" r="r" t="t"/>
              <a:pathLst>
                <a:path extrusionOk="0" h="188594" w="167640">
                  <a:moveTo>
                    <a:pt x="118196" y="0"/>
                  </a:moveTo>
                  <a:lnTo>
                    <a:pt x="55330" y="23186"/>
                  </a:lnTo>
                  <a:lnTo>
                    <a:pt x="26928" y="52920"/>
                  </a:lnTo>
                  <a:lnTo>
                    <a:pt x="7428" y="89110"/>
                  </a:lnTo>
                  <a:lnTo>
                    <a:pt x="0" y="124838"/>
                  </a:lnTo>
                  <a:lnTo>
                    <a:pt x="4803" y="156056"/>
                  </a:lnTo>
                  <a:lnTo>
                    <a:pt x="21996" y="178717"/>
                  </a:lnTo>
                  <a:lnTo>
                    <a:pt x="48861" y="188070"/>
                  </a:lnTo>
                  <a:lnTo>
                    <a:pt x="80036" y="182995"/>
                  </a:lnTo>
                  <a:lnTo>
                    <a:pt x="111723" y="164891"/>
                  </a:lnTo>
                  <a:lnTo>
                    <a:pt x="140118" y="135158"/>
                  </a:lnTo>
                  <a:lnTo>
                    <a:pt x="159625" y="98962"/>
                  </a:lnTo>
                  <a:lnTo>
                    <a:pt x="167056" y="63231"/>
                  </a:lnTo>
                  <a:lnTo>
                    <a:pt x="162254" y="32012"/>
                  </a:lnTo>
                  <a:lnTo>
                    <a:pt x="145061" y="9351"/>
                  </a:lnTo>
                  <a:lnTo>
                    <a:pt x="118196" y="0"/>
                  </a:lnTo>
                  <a:close/>
                </a:path>
              </a:pathLst>
            </a:custGeom>
            <a:solidFill>
              <a:srgbClr val="EA155B"/>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576" name="Google Shape;576;p21"/>
            <p:cNvPicPr preferRelativeResize="0"/>
            <p:nvPr/>
          </p:nvPicPr>
          <p:blipFill rotWithShape="1">
            <a:blip r:embed="rId6">
              <a:alphaModFix/>
            </a:blip>
            <a:srcRect b="0" l="0" r="0" t="0"/>
            <a:stretch/>
          </p:blipFill>
          <p:spPr>
            <a:xfrm>
              <a:off x="10196411" y="2022589"/>
              <a:ext cx="166230" cy="63553"/>
            </a:xfrm>
            <a:prstGeom prst="rect">
              <a:avLst/>
            </a:prstGeom>
            <a:noFill/>
            <a:ln>
              <a:noFill/>
            </a:ln>
          </p:spPr>
        </p:pic>
        <p:pic>
          <p:nvPicPr>
            <p:cNvPr id="577" name="Google Shape;577;p21"/>
            <p:cNvPicPr preferRelativeResize="0"/>
            <p:nvPr/>
          </p:nvPicPr>
          <p:blipFill rotWithShape="1">
            <a:blip r:embed="rId7">
              <a:alphaModFix/>
            </a:blip>
            <a:srcRect b="0" l="0" r="0" t="0"/>
            <a:stretch/>
          </p:blipFill>
          <p:spPr>
            <a:xfrm>
              <a:off x="10135876" y="2128685"/>
              <a:ext cx="63554" cy="166229"/>
            </a:xfrm>
            <a:prstGeom prst="rect">
              <a:avLst/>
            </a:prstGeom>
            <a:noFill/>
            <a:ln>
              <a:noFill/>
            </a:ln>
          </p:spPr>
        </p:pic>
        <p:pic>
          <p:nvPicPr>
            <p:cNvPr id="578" name="Google Shape;578;p21"/>
            <p:cNvPicPr preferRelativeResize="0"/>
            <p:nvPr/>
          </p:nvPicPr>
          <p:blipFill rotWithShape="1">
            <a:blip r:embed="rId8">
              <a:alphaModFix/>
            </a:blip>
            <a:srcRect b="0" l="0" r="0" t="0"/>
            <a:stretch/>
          </p:blipFill>
          <p:spPr>
            <a:xfrm>
              <a:off x="10491932" y="2473521"/>
              <a:ext cx="166224" cy="63551"/>
            </a:xfrm>
            <a:prstGeom prst="rect">
              <a:avLst/>
            </a:prstGeom>
            <a:noFill/>
            <a:ln>
              <a:noFill/>
            </a:ln>
          </p:spPr>
        </p:pic>
        <p:pic>
          <p:nvPicPr>
            <p:cNvPr id="579" name="Google Shape;579;p21"/>
            <p:cNvPicPr preferRelativeResize="0"/>
            <p:nvPr/>
          </p:nvPicPr>
          <p:blipFill rotWithShape="1">
            <a:blip r:embed="rId9">
              <a:alphaModFix/>
            </a:blip>
            <a:srcRect b="0" l="0" r="0" t="0"/>
            <a:stretch/>
          </p:blipFill>
          <p:spPr>
            <a:xfrm>
              <a:off x="10655146" y="2264754"/>
              <a:ext cx="63550" cy="166218"/>
            </a:xfrm>
            <a:prstGeom prst="rect">
              <a:avLst/>
            </a:prstGeom>
            <a:noFill/>
            <a:ln>
              <a:noFill/>
            </a:ln>
          </p:spPr>
        </p:pic>
        <p:sp>
          <p:nvSpPr>
            <p:cNvPr id="580" name="Google Shape;580;p21"/>
            <p:cNvSpPr/>
            <p:nvPr/>
          </p:nvSpPr>
          <p:spPr>
            <a:xfrm>
              <a:off x="10396628" y="2237030"/>
              <a:ext cx="62229" cy="85089"/>
            </a:xfrm>
            <a:custGeom>
              <a:rect b="b" l="l" r="r" t="t"/>
              <a:pathLst>
                <a:path extrusionOk="0" h="85089" w="62229">
                  <a:moveTo>
                    <a:pt x="61757" y="0"/>
                  </a:moveTo>
                  <a:lnTo>
                    <a:pt x="0" y="84992"/>
                  </a:lnTo>
                </a:path>
              </a:pathLst>
            </a:custGeom>
            <a:noFill/>
            <a:ln cap="flat" cmpd="sng" w="2235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1" name="Google Shape;581;p21"/>
            <p:cNvSpPr/>
            <p:nvPr/>
          </p:nvSpPr>
          <p:spPr>
            <a:xfrm>
              <a:off x="10291643" y="2007603"/>
              <a:ext cx="443865" cy="314960"/>
            </a:xfrm>
            <a:custGeom>
              <a:rect b="b" l="l" r="r" t="t"/>
              <a:pathLst>
                <a:path extrusionOk="0" h="314960" w="443865">
                  <a:moveTo>
                    <a:pt x="321454" y="0"/>
                  </a:moveTo>
                  <a:lnTo>
                    <a:pt x="250436" y="7941"/>
                  </a:lnTo>
                  <a:lnTo>
                    <a:pt x="204671" y="23949"/>
                  </a:lnTo>
                  <a:lnTo>
                    <a:pt x="164275" y="60050"/>
                  </a:lnTo>
                  <a:lnTo>
                    <a:pt x="109366" y="128268"/>
                  </a:lnTo>
                  <a:lnTo>
                    <a:pt x="49315" y="204423"/>
                  </a:lnTo>
                  <a:lnTo>
                    <a:pt x="16062" y="252760"/>
                  </a:lnTo>
                  <a:lnTo>
                    <a:pt x="0" y="289798"/>
                  </a:lnTo>
                  <a:lnTo>
                    <a:pt x="6982" y="314629"/>
                  </a:lnTo>
                  <a:lnTo>
                    <a:pt x="39564" y="314651"/>
                  </a:lnTo>
                  <a:lnTo>
                    <a:pt x="70181" y="288938"/>
                  </a:lnTo>
                  <a:lnTo>
                    <a:pt x="96216" y="253551"/>
                  </a:lnTo>
                  <a:lnTo>
                    <a:pt x="115052" y="224548"/>
                  </a:lnTo>
                  <a:lnTo>
                    <a:pt x="133283" y="198288"/>
                  </a:lnTo>
                  <a:lnTo>
                    <a:pt x="138898" y="189602"/>
                  </a:lnTo>
                  <a:lnTo>
                    <a:pt x="146056" y="178067"/>
                  </a:lnTo>
                  <a:lnTo>
                    <a:pt x="175718" y="186146"/>
                  </a:lnTo>
                  <a:lnTo>
                    <a:pt x="249951" y="195297"/>
                  </a:lnTo>
                  <a:lnTo>
                    <a:pt x="346624" y="182891"/>
                  </a:lnTo>
                  <a:lnTo>
                    <a:pt x="443607" y="126299"/>
                  </a:lnTo>
                  <a:lnTo>
                    <a:pt x="321454" y="0"/>
                  </a:lnTo>
                  <a:close/>
                </a:path>
              </a:pathLst>
            </a:custGeom>
            <a:solidFill>
              <a:srgbClr val="8A664D"/>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2" name="Google Shape;582;p21"/>
            <p:cNvSpPr/>
            <p:nvPr/>
          </p:nvSpPr>
          <p:spPr>
            <a:xfrm>
              <a:off x="9797479" y="1173406"/>
              <a:ext cx="278765" cy="149859"/>
            </a:xfrm>
            <a:custGeom>
              <a:rect b="b" l="l" r="r" t="t"/>
              <a:pathLst>
                <a:path extrusionOk="0" h="149859" w="278765">
                  <a:moveTo>
                    <a:pt x="156675" y="0"/>
                  </a:moveTo>
                  <a:lnTo>
                    <a:pt x="109004" y="37478"/>
                  </a:lnTo>
                  <a:lnTo>
                    <a:pt x="75728" y="67423"/>
                  </a:lnTo>
                  <a:lnTo>
                    <a:pt x="44082" y="99069"/>
                  </a:lnTo>
                  <a:lnTo>
                    <a:pt x="14137" y="132345"/>
                  </a:lnTo>
                  <a:lnTo>
                    <a:pt x="0" y="149825"/>
                  </a:lnTo>
                  <a:lnTo>
                    <a:pt x="221060" y="149825"/>
                  </a:lnTo>
                  <a:lnTo>
                    <a:pt x="245689" y="144351"/>
                  </a:lnTo>
                  <a:lnTo>
                    <a:pt x="265085" y="129582"/>
                  </a:lnTo>
                  <a:lnTo>
                    <a:pt x="276770" y="108001"/>
                  </a:lnTo>
                  <a:lnTo>
                    <a:pt x="278263" y="82089"/>
                  </a:lnTo>
                  <a:lnTo>
                    <a:pt x="270946" y="62521"/>
                  </a:lnTo>
                  <a:lnTo>
                    <a:pt x="257206" y="47272"/>
                  </a:lnTo>
                  <a:lnTo>
                    <a:pt x="239120" y="37478"/>
                  </a:lnTo>
                  <a:lnTo>
                    <a:pt x="239568" y="37478"/>
                  </a:lnTo>
                  <a:lnTo>
                    <a:pt x="217961" y="33839"/>
                  </a:lnTo>
                  <a:lnTo>
                    <a:pt x="189082" y="33839"/>
                  </a:lnTo>
                  <a:lnTo>
                    <a:pt x="179350" y="31921"/>
                  </a:lnTo>
                  <a:lnTo>
                    <a:pt x="170828" y="26715"/>
                  </a:lnTo>
                  <a:lnTo>
                    <a:pt x="164302" y="19045"/>
                  </a:lnTo>
                  <a:lnTo>
                    <a:pt x="160560" y="9735"/>
                  </a:lnTo>
                  <a:lnTo>
                    <a:pt x="156675" y="0"/>
                  </a:lnTo>
                  <a:close/>
                </a:path>
              </a:pathLst>
            </a:custGeom>
            <a:solidFill>
              <a:srgbClr val="FFFF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grpSp>
      <p:sp>
        <p:nvSpPr>
          <p:cNvPr id="583" name="Google Shape;583;p21"/>
          <p:cNvSpPr txBox="1"/>
          <p:nvPr>
            <p:ph idx="2" type="body"/>
          </p:nvPr>
        </p:nvSpPr>
        <p:spPr>
          <a:xfrm>
            <a:off x="7218247" y="2606976"/>
            <a:ext cx="4255200" cy="377700"/>
          </a:xfrm>
          <a:prstGeom prst="rect">
            <a:avLst/>
          </a:prstGeom>
          <a:noFill/>
          <a:ln>
            <a:noFill/>
          </a:ln>
        </p:spPr>
        <p:txBody>
          <a:bodyPr anchorCtr="0" anchor="t" bIns="0" lIns="0" spcFirstLastPara="1" rIns="0" wrap="square" tIns="8075">
            <a:noAutofit/>
          </a:bodyPr>
          <a:lstStyle/>
          <a:p>
            <a:pPr indent="0" lvl="0" marL="12700" rtl="0" algn="l">
              <a:lnSpc>
                <a:spcPct val="118076"/>
              </a:lnSpc>
              <a:spcBef>
                <a:spcPts val="0"/>
              </a:spcBef>
              <a:spcAft>
                <a:spcPts val="0"/>
              </a:spcAft>
              <a:buSzPts val="800"/>
              <a:buNone/>
            </a:pPr>
            <a:r>
              <a:rPr lang="en-US"/>
              <a:t>services</a:t>
            </a:r>
            <a:endParaRPr b="0" sz="1500">
              <a:solidFill>
                <a:srgbClr val="464646"/>
              </a:solidFill>
              <a:latin typeface="Roboto"/>
              <a:ea typeface="Roboto"/>
              <a:cs typeface="Roboto"/>
              <a:sym typeface="Roboto"/>
            </a:endParaRPr>
          </a:p>
        </p:txBody>
      </p:sp>
      <p:sp>
        <p:nvSpPr>
          <p:cNvPr id="584" name="Google Shape;584;p21"/>
          <p:cNvSpPr txBox="1"/>
          <p:nvPr/>
        </p:nvSpPr>
        <p:spPr>
          <a:xfrm>
            <a:off x="7233287" y="4905239"/>
            <a:ext cx="4035900" cy="377700"/>
          </a:xfrm>
          <a:prstGeom prst="rect">
            <a:avLst/>
          </a:prstGeom>
          <a:noFill/>
          <a:ln>
            <a:noFill/>
          </a:ln>
        </p:spPr>
        <p:txBody>
          <a:bodyPr anchorCtr="0" anchor="t" bIns="0" lIns="0" spcFirstLastPara="1" rIns="0" wrap="square" tIns="8075">
            <a:noAutofit/>
          </a:bodyPr>
          <a:lstStyle/>
          <a:p>
            <a:pPr indent="0" lvl="0" marL="12700" marR="0" rtl="0" algn="l">
              <a:lnSpc>
                <a:spcPct val="116582"/>
              </a:lnSpc>
              <a:spcBef>
                <a:spcPts val="0"/>
              </a:spcBef>
              <a:spcAft>
                <a:spcPts val="0"/>
              </a:spcAft>
              <a:buClr>
                <a:srgbClr val="000000"/>
              </a:buClr>
              <a:buSzPts val="2400"/>
              <a:buFont typeface="Arial"/>
              <a:buNone/>
            </a:pPr>
            <a:r>
              <a:rPr b="1" i="0" lang="en-US" sz="2400" u="none" cap="none" strike="noStrike">
                <a:solidFill>
                  <a:srgbClr val="EA155B"/>
                </a:solidFill>
                <a:latin typeface="Bebas Neue"/>
                <a:ea typeface="Bebas Neue"/>
                <a:cs typeface="Bebas Neue"/>
                <a:sym typeface="Bebas Neue"/>
              </a:rPr>
              <a:t>ÉTAT</a:t>
            </a:r>
            <a:endParaRPr b="0" i="0" sz="1700" u="none" cap="none" strike="noStrike">
              <a:solidFill>
                <a:srgbClr val="464646"/>
              </a:solidFill>
              <a:latin typeface="Roboto"/>
              <a:ea typeface="Roboto"/>
              <a:cs typeface="Roboto"/>
              <a:sym typeface="Roboto"/>
            </a:endParaRPr>
          </a:p>
        </p:txBody>
      </p:sp>
      <p:sp>
        <p:nvSpPr>
          <p:cNvPr id="585" name="Google Shape;585;p21"/>
          <p:cNvSpPr txBox="1"/>
          <p:nvPr/>
        </p:nvSpPr>
        <p:spPr>
          <a:xfrm rot="-3600200">
            <a:off x="1907219" y="3507452"/>
            <a:ext cx="228623" cy="261555"/>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S</a:t>
            </a:r>
            <a:endParaRPr b="0" i="0" sz="1700" u="none" cap="none" strike="noStrike">
              <a:solidFill>
                <a:srgbClr val="000000"/>
              </a:solidFill>
              <a:latin typeface="Bebas Neue"/>
              <a:ea typeface="Bebas Neue"/>
              <a:cs typeface="Bebas Neue"/>
              <a:sym typeface="Bebas Neue"/>
            </a:endParaRPr>
          </a:p>
        </p:txBody>
      </p:sp>
      <p:sp>
        <p:nvSpPr>
          <p:cNvPr id="586" name="Google Shape;586;p21"/>
          <p:cNvSpPr txBox="1"/>
          <p:nvPr/>
        </p:nvSpPr>
        <p:spPr>
          <a:xfrm rot="-3362303">
            <a:off x="1949767" y="3437332"/>
            <a:ext cx="228234" cy="261684"/>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T</a:t>
            </a:r>
            <a:endParaRPr b="0" i="0" sz="1700" u="none" cap="none" strike="noStrike">
              <a:solidFill>
                <a:srgbClr val="000000"/>
              </a:solidFill>
              <a:latin typeface="Bebas Neue"/>
              <a:ea typeface="Bebas Neue"/>
              <a:cs typeface="Bebas Neue"/>
              <a:sym typeface="Bebas Neue"/>
            </a:endParaRPr>
          </a:p>
        </p:txBody>
      </p:sp>
      <p:sp>
        <p:nvSpPr>
          <p:cNvPr id="587" name="Google Shape;587;p21"/>
          <p:cNvSpPr txBox="1"/>
          <p:nvPr/>
        </p:nvSpPr>
        <p:spPr>
          <a:xfrm rot="-3238686">
            <a:off x="1993658" y="3370288"/>
            <a:ext cx="231085" cy="261810"/>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UN</a:t>
            </a:r>
            <a:endParaRPr b="0" i="0" sz="1700" u="none" cap="none" strike="noStrike">
              <a:solidFill>
                <a:srgbClr val="000000"/>
              </a:solidFill>
              <a:latin typeface="Bebas Neue"/>
              <a:ea typeface="Bebas Neue"/>
              <a:cs typeface="Bebas Neue"/>
              <a:sym typeface="Bebas Neue"/>
            </a:endParaRPr>
          </a:p>
        </p:txBody>
      </p:sp>
      <p:sp>
        <p:nvSpPr>
          <p:cNvPr id="588" name="Google Shape;588;p21"/>
          <p:cNvSpPr txBox="1"/>
          <p:nvPr/>
        </p:nvSpPr>
        <p:spPr>
          <a:xfrm rot="-3001234">
            <a:off x="2046791" y="3301990"/>
            <a:ext cx="227855" cy="261504"/>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T</a:t>
            </a:r>
            <a:endParaRPr b="0" i="0" sz="1700" u="none" cap="none" strike="noStrike">
              <a:solidFill>
                <a:srgbClr val="000000"/>
              </a:solidFill>
              <a:latin typeface="Bebas Neue"/>
              <a:ea typeface="Bebas Neue"/>
              <a:cs typeface="Bebas Neue"/>
              <a:sym typeface="Bebas Neue"/>
            </a:endParaRPr>
          </a:p>
        </p:txBody>
      </p:sp>
      <p:sp>
        <p:nvSpPr>
          <p:cNvPr id="589" name="Google Shape;589;p21"/>
          <p:cNvSpPr txBox="1"/>
          <p:nvPr/>
        </p:nvSpPr>
        <p:spPr>
          <a:xfrm rot="-2879421">
            <a:off x="2101641" y="3237067"/>
            <a:ext cx="227716" cy="261699"/>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Et</a:t>
            </a:r>
            <a:endParaRPr b="0" i="0" sz="1700" u="none" cap="none" strike="noStrike">
              <a:solidFill>
                <a:srgbClr val="000000"/>
              </a:solidFill>
              <a:latin typeface="Bebas Neue"/>
              <a:ea typeface="Bebas Neue"/>
              <a:cs typeface="Bebas Neue"/>
              <a:sym typeface="Bebas Neue"/>
            </a:endParaRPr>
          </a:p>
        </p:txBody>
      </p:sp>
      <p:sp>
        <p:nvSpPr>
          <p:cNvPr id="590" name="Google Shape;590;p21"/>
          <p:cNvSpPr txBox="1"/>
          <p:nvPr/>
        </p:nvSpPr>
        <p:spPr>
          <a:xfrm rot="-2580615">
            <a:off x="2190189" y="3146421"/>
            <a:ext cx="226057" cy="261718"/>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L</a:t>
            </a:r>
            <a:endParaRPr b="0" i="0" sz="1700" u="none" cap="none" strike="noStrike">
              <a:solidFill>
                <a:srgbClr val="000000"/>
              </a:solidFill>
              <a:latin typeface="Bebas Neue"/>
              <a:ea typeface="Bebas Neue"/>
              <a:cs typeface="Bebas Neue"/>
              <a:sym typeface="Bebas Neue"/>
            </a:endParaRPr>
          </a:p>
        </p:txBody>
      </p:sp>
      <p:sp>
        <p:nvSpPr>
          <p:cNvPr id="591" name="Google Shape;591;p21"/>
          <p:cNvSpPr txBox="1"/>
          <p:nvPr/>
        </p:nvSpPr>
        <p:spPr>
          <a:xfrm rot="-2399882">
            <a:off x="2250273" y="3091092"/>
            <a:ext cx="228701" cy="261504"/>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Et</a:t>
            </a:r>
            <a:endParaRPr b="0" i="0" sz="1700" u="none" cap="none" strike="noStrike">
              <a:solidFill>
                <a:srgbClr val="000000"/>
              </a:solidFill>
              <a:latin typeface="Bebas Neue"/>
              <a:ea typeface="Bebas Neue"/>
              <a:cs typeface="Bebas Neue"/>
              <a:sym typeface="Bebas Neue"/>
            </a:endParaRPr>
          </a:p>
        </p:txBody>
      </p:sp>
      <p:sp>
        <p:nvSpPr>
          <p:cNvPr id="592" name="Google Shape;592;p21"/>
          <p:cNvSpPr txBox="1"/>
          <p:nvPr/>
        </p:nvSpPr>
        <p:spPr>
          <a:xfrm rot="-2221135">
            <a:off x="2316728" y="3036289"/>
            <a:ext cx="230701" cy="261781"/>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V</a:t>
            </a:r>
            <a:endParaRPr b="0" i="0" sz="1700" u="none" cap="none" strike="noStrike">
              <a:solidFill>
                <a:srgbClr val="000000"/>
              </a:solidFill>
              <a:latin typeface="Bebas Neue"/>
              <a:ea typeface="Bebas Neue"/>
              <a:cs typeface="Bebas Neue"/>
              <a:sym typeface="Bebas Neue"/>
            </a:endParaRPr>
          </a:p>
        </p:txBody>
      </p:sp>
      <p:sp>
        <p:nvSpPr>
          <p:cNvPr id="593" name="Google Shape;593;p21"/>
          <p:cNvSpPr txBox="1"/>
          <p:nvPr/>
        </p:nvSpPr>
        <p:spPr>
          <a:xfrm rot="-1977653">
            <a:off x="2387652" y="2986000"/>
            <a:ext cx="228832" cy="261783"/>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Et</a:t>
            </a:r>
            <a:endParaRPr b="0" i="0" sz="1700" u="none" cap="none" strike="noStrike">
              <a:solidFill>
                <a:srgbClr val="000000"/>
              </a:solidFill>
              <a:latin typeface="Bebas Neue"/>
              <a:ea typeface="Bebas Neue"/>
              <a:cs typeface="Bebas Neue"/>
              <a:sym typeface="Bebas Neue"/>
            </a:endParaRPr>
          </a:p>
        </p:txBody>
      </p:sp>
      <p:sp>
        <p:nvSpPr>
          <p:cNvPr id="594" name="Google Shape;594;p21"/>
          <p:cNvSpPr txBox="1"/>
          <p:nvPr/>
        </p:nvSpPr>
        <p:spPr>
          <a:xfrm rot="-1799047">
            <a:off x="2461358" y="2937971"/>
            <a:ext cx="231711" cy="261555"/>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R</a:t>
            </a:r>
            <a:endParaRPr b="0" i="0" sz="1700" u="none" cap="none" strike="noStrike">
              <a:solidFill>
                <a:srgbClr val="000000"/>
              </a:solidFill>
              <a:latin typeface="Bebas Neue"/>
              <a:ea typeface="Bebas Neue"/>
              <a:cs typeface="Bebas Neue"/>
              <a:sym typeface="Bebas Neue"/>
            </a:endParaRPr>
          </a:p>
        </p:txBody>
      </p:sp>
      <p:sp>
        <p:nvSpPr>
          <p:cNvPr id="595" name="Google Shape;595;p21"/>
          <p:cNvSpPr txBox="1"/>
          <p:nvPr/>
        </p:nvSpPr>
        <p:spPr>
          <a:xfrm rot="-4199131">
            <a:off x="2365650" y="4172892"/>
            <a:ext cx="234034" cy="261741"/>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H</a:t>
            </a:r>
            <a:endParaRPr b="0" i="0" sz="1700" u="none" cap="none" strike="noStrike">
              <a:solidFill>
                <a:srgbClr val="000000"/>
              </a:solidFill>
              <a:latin typeface="Bebas Neue"/>
              <a:ea typeface="Bebas Neue"/>
              <a:cs typeface="Bebas Neue"/>
              <a:sym typeface="Bebas Neue"/>
            </a:endParaRPr>
          </a:p>
        </p:txBody>
      </p:sp>
      <p:sp>
        <p:nvSpPr>
          <p:cNvPr id="596" name="Google Shape;596;p21"/>
          <p:cNvSpPr txBox="1"/>
          <p:nvPr/>
        </p:nvSpPr>
        <p:spPr>
          <a:xfrm rot="-3961336">
            <a:off x="2401503" y="4084614"/>
            <a:ext cx="228849" cy="261624"/>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Et</a:t>
            </a:r>
            <a:endParaRPr b="0" i="0" sz="1700" u="none" cap="none" strike="noStrike">
              <a:solidFill>
                <a:srgbClr val="000000"/>
              </a:solidFill>
              <a:latin typeface="Bebas Neue"/>
              <a:ea typeface="Bebas Neue"/>
              <a:cs typeface="Bebas Neue"/>
              <a:sym typeface="Bebas Neue"/>
            </a:endParaRPr>
          </a:p>
        </p:txBody>
      </p:sp>
      <p:sp>
        <p:nvSpPr>
          <p:cNvPr id="597" name="Google Shape;597;p21"/>
          <p:cNvSpPr txBox="1"/>
          <p:nvPr/>
        </p:nvSpPr>
        <p:spPr>
          <a:xfrm rot="-3718530">
            <a:off x="2439151" y="4001137"/>
            <a:ext cx="231777" cy="261706"/>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UN</a:t>
            </a:r>
            <a:endParaRPr b="0" i="0" sz="1700" u="none" cap="none" strike="noStrike">
              <a:solidFill>
                <a:srgbClr val="000000"/>
              </a:solidFill>
              <a:latin typeface="Bebas Neue"/>
              <a:ea typeface="Bebas Neue"/>
              <a:cs typeface="Bebas Neue"/>
              <a:sym typeface="Bebas Neue"/>
            </a:endParaRPr>
          </a:p>
        </p:txBody>
      </p:sp>
      <p:sp>
        <p:nvSpPr>
          <p:cNvPr id="598" name="Google Shape;598;p21"/>
          <p:cNvSpPr txBox="1"/>
          <p:nvPr/>
        </p:nvSpPr>
        <p:spPr>
          <a:xfrm rot="-3481128">
            <a:off x="2485461" y="3922862"/>
            <a:ext cx="226002" cy="261714"/>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L</a:t>
            </a:r>
            <a:endParaRPr b="0" i="0" sz="1700" u="none" cap="none" strike="noStrike">
              <a:solidFill>
                <a:srgbClr val="000000"/>
              </a:solidFill>
              <a:latin typeface="Bebas Neue"/>
              <a:ea typeface="Bebas Neue"/>
              <a:cs typeface="Bebas Neue"/>
              <a:sym typeface="Bebas Neue"/>
            </a:endParaRPr>
          </a:p>
        </p:txBody>
      </p:sp>
      <p:sp>
        <p:nvSpPr>
          <p:cNvPr id="599" name="Google Shape;599;p21"/>
          <p:cNvSpPr txBox="1"/>
          <p:nvPr/>
        </p:nvSpPr>
        <p:spPr>
          <a:xfrm rot="-3239355">
            <a:off x="2525994" y="3859113"/>
            <a:ext cx="228086" cy="261810"/>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T</a:t>
            </a:r>
            <a:endParaRPr b="0" i="0" sz="1700" u="none" cap="none" strike="noStrike">
              <a:solidFill>
                <a:srgbClr val="000000"/>
              </a:solidFill>
              <a:latin typeface="Bebas Neue"/>
              <a:ea typeface="Bebas Neue"/>
              <a:cs typeface="Bebas Neue"/>
              <a:sym typeface="Bebas Neue"/>
            </a:endParaRPr>
          </a:p>
        </p:txBody>
      </p:sp>
      <p:sp>
        <p:nvSpPr>
          <p:cNvPr id="600" name="Google Shape;600;p21"/>
          <p:cNvSpPr txBox="1"/>
          <p:nvPr/>
        </p:nvSpPr>
        <p:spPr>
          <a:xfrm rot="-2999806">
            <a:off x="2579052" y="3784354"/>
            <a:ext cx="233810" cy="261504"/>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H</a:t>
            </a:r>
            <a:endParaRPr b="0" i="0" sz="1700" u="none" cap="none" strike="noStrike">
              <a:solidFill>
                <a:srgbClr val="000000"/>
              </a:solidFill>
              <a:latin typeface="Bebas Neue"/>
              <a:ea typeface="Bebas Neue"/>
              <a:cs typeface="Bebas Neue"/>
              <a:sym typeface="Bebas Neue"/>
            </a:endParaRPr>
          </a:p>
        </p:txBody>
      </p:sp>
      <p:sp>
        <p:nvSpPr>
          <p:cNvPr id="601" name="Google Shape;601;p21"/>
          <p:cNvSpPr txBox="1"/>
          <p:nvPr/>
        </p:nvSpPr>
        <p:spPr>
          <a:xfrm rot="-2581283">
            <a:off x="2676643" y="3679422"/>
            <a:ext cx="227329" cy="261718"/>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F</a:t>
            </a:r>
            <a:endParaRPr b="0" i="0" sz="1700" u="none" cap="none" strike="noStrike">
              <a:solidFill>
                <a:srgbClr val="000000"/>
              </a:solidFill>
              <a:latin typeface="Bebas Neue"/>
              <a:ea typeface="Bebas Neue"/>
              <a:cs typeface="Bebas Neue"/>
              <a:sym typeface="Bebas Neue"/>
            </a:endParaRPr>
          </a:p>
        </p:txBody>
      </p:sp>
      <p:sp>
        <p:nvSpPr>
          <p:cNvPr id="602" name="Google Shape;602;p21"/>
          <p:cNvSpPr txBox="1"/>
          <p:nvPr/>
        </p:nvSpPr>
        <p:spPr>
          <a:xfrm rot="-2341104">
            <a:off x="2738375" y="3620035"/>
            <a:ext cx="232063" cy="261721"/>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UN</a:t>
            </a:r>
            <a:endParaRPr b="0" i="0" sz="1700" u="none" cap="none" strike="noStrike">
              <a:solidFill>
                <a:srgbClr val="000000"/>
              </a:solidFill>
              <a:latin typeface="Bebas Neue"/>
              <a:ea typeface="Bebas Neue"/>
              <a:cs typeface="Bebas Neue"/>
              <a:sym typeface="Bebas Neue"/>
            </a:endParaRPr>
          </a:p>
        </p:txBody>
      </p:sp>
      <p:sp>
        <p:nvSpPr>
          <p:cNvPr id="603" name="Google Shape;603;p21"/>
          <p:cNvSpPr txBox="1"/>
          <p:nvPr/>
        </p:nvSpPr>
        <p:spPr>
          <a:xfrm rot="-2098421">
            <a:off x="2813253" y="3560837"/>
            <a:ext cx="230286" cy="261671"/>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C</a:t>
            </a:r>
            <a:endParaRPr b="0" i="0" sz="1700" u="none" cap="none" strike="noStrike">
              <a:solidFill>
                <a:srgbClr val="000000"/>
              </a:solidFill>
              <a:latin typeface="Bebas Neue"/>
              <a:ea typeface="Bebas Neue"/>
              <a:cs typeface="Bebas Neue"/>
              <a:sym typeface="Bebas Neue"/>
            </a:endParaRPr>
          </a:p>
        </p:txBody>
      </p:sp>
      <p:sp>
        <p:nvSpPr>
          <p:cNvPr id="604" name="Google Shape;604;p21"/>
          <p:cNvSpPr txBox="1"/>
          <p:nvPr/>
        </p:nvSpPr>
        <p:spPr>
          <a:xfrm rot="-1920323">
            <a:off x="2880318" y="3518057"/>
            <a:ext cx="217925" cy="261714"/>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JE</a:t>
            </a:r>
            <a:endParaRPr b="0" i="0" sz="1700" u="none" cap="none" strike="noStrike">
              <a:solidFill>
                <a:srgbClr val="000000"/>
              </a:solidFill>
              <a:latin typeface="Bebas Neue"/>
              <a:ea typeface="Bebas Neue"/>
              <a:cs typeface="Bebas Neue"/>
              <a:sym typeface="Bebas Neue"/>
            </a:endParaRPr>
          </a:p>
        </p:txBody>
      </p:sp>
      <p:sp>
        <p:nvSpPr>
          <p:cNvPr id="605" name="Google Shape;605;p21"/>
          <p:cNvSpPr txBox="1"/>
          <p:nvPr/>
        </p:nvSpPr>
        <p:spPr>
          <a:xfrm rot="-1740622">
            <a:off x="2937631" y="3480502"/>
            <a:ext cx="226407" cy="261723"/>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L</a:t>
            </a:r>
            <a:endParaRPr b="0" i="0" sz="1700" u="none" cap="none" strike="noStrike">
              <a:solidFill>
                <a:srgbClr val="000000"/>
              </a:solidFill>
              <a:latin typeface="Bebas Neue"/>
              <a:ea typeface="Bebas Neue"/>
              <a:cs typeface="Bebas Neue"/>
              <a:sym typeface="Bebas Neue"/>
            </a:endParaRPr>
          </a:p>
        </p:txBody>
      </p:sp>
      <p:sp>
        <p:nvSpPr>
          <p:cNvPr id="606" name="Google Shape;606;p21"/>
          <p:cNvSpPr txBox="1"/>
          <p:nvPr/>
        </p:nvSpPr>
        <p:spPr>
          <a:xfrm rot="-1559993">
            <a:off x="3003147" y="3447343"/>
            <a:ext cx="217625" cy="261765"/>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JE</a:t>
            </a:r>
            <a:endParaRPr b="0" i="0" sz="1700" u="none" cap="none" strike="noStrike">
              <a:solidFill>
                <a:srgbClr val="000000"/>
              </a:solidFill>
              <a:latin typeface="Bebas Neue"/>
              <a:ea typeface="Bebas Neue"/>
              <a:cs typeface="Bebas Neue"/>
              <a:sym typeface="Bebas Neue"/>
            </a:endParaRPr>
          </a:p>
        </p:txBody>
      </p:sp>
      <p:sp>
        <p:nvSpPr>
          <p:cNvPr id="607" name="Google Shape;607;p21"/>
          <p:cNvSpPr txBox="1"/>
          <p:nvPr/>
        </p:nvSpPr>
        <p:spPr>
          <a:xfrm rot="-1318176">
            <a:off x="3061838" y="3417512"/>
            <a:ext cx="227738" cy="261664"/>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T</a:t>
            </a:r>
            <a:endParaRPr b="0" i="0" sz="1700" u="none" cap="none" strike="noStrike">
              <a:solidFill>
                <a:srgbClr val="000000"/>
              </a:solidFill>
              <a:latin typeface="Bebas Neue"/>
              <a:ea typeface="Bebas Neue"/>
              <a:cs typeface="Bebas Neue"/>
              <a:sym typeface="Bebas Neue"/>
            </a:endParaRPr>
          </a:p>
        </p:txBody>
      </p:sp>
      <p:sp>
        <p:nvSpPr>
          <p:cNvPr id="608" name="Google Shape;608;p21"/>
          <p:cNvSpPr txBox="1"/>
          <p:nvPr/>
        </p:nvSpPr>
        <p:spPr>
          <a:xfrm rot="-1141536">
            <a:off x="3147506" y="3383330"/>
            <a:ext cx="230068" cy="261569"/>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ET</a:t>
            </a:r>
            <a:endParaRPr b="0" i="0" sz="1700" u="none" cap="none" strike="noStrike">
              <a:solidFill>
                <a:srgbClr val="000000"/>
              </a:solidFill>
              <a:latin typeface="Bebas Neue"/>
              <a:ea typeface="Bebas Neue"/>
              <a:cs typeface="Bebas Neue"/>
              <a:sym typeface="Bebas Neue"/>
            </a:endParaRPr>
          </a:p>
        </p:txBody>
      </p:sp>
      <p:sp>
        <p:nvSpPr>
          <p:cNvPr id="609" name="Google Shape;609;p21"/>
          <p:cNvSpPr txBox="1"/>
          <p:nvPr/>
        </p:nvSpPr>
        <p:spPr>
          <a:xfrm rot="-4021053">
            <a:off x="2964603" y="4511348"/>
            <a:ext cx="229735" cy="261721"/>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C</a:t>
            </a:r>
            <a:endParaRPr b="0" i="0" sz="1700" u="none" cap="none" strike="noStrike">
              <a:solidFill>
                <a:srgbClr val="000000"/>
              </a:solidFill>
              <a:latin typeface="Bebas Neue"/>
              <a:ea typeface="Bebas Neue"/>
              <a:cs typeface="Bebas Neue"/>
              <a:sym typeface="Bebas Neue"/>
            </a:endParaRPr>
          </a:p>
        </p:txBody>
      </p:sp>
      <p:sp>
        <p:nvSpPr>
          <p:cNvPr id="610" name="Google Shape;610;p21"/>
          <p:cNvSpPr txBox="1"/>
          <p:nvPr/>
        </p:nvSpPr>
        <p:spPr>
          <a:xfrm rot="-3658456">
            <a:off x="3003086" y="4426861"/>
            <a:ext cx="231244" cy="261723"/>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Le</a:t>
            </a:r>
            <a:endParaRPr b="0" i="0" sz="1700" u="none" cap="none" strike="noStrike">
              <a:solidFill>
                <a:srgbClr val="000000"/>
              </a:solidFill>
              <a:latin typeface="Bebas Neue"/>
              <a:ea typeface="Bebas Neue"/>
              <a:cs typeface="Bebas Neue"/>
              <a:sym typeface="Bebas Neue"/>
            </a:endParaRPr>
          </a:p>
        </p:txBody>
      </p:sp>
      <p:sp>
        <p:nvSpPr>
          <p:cNvPr id="611" name="Google Shape;611;p21"/>
          <p:cNvSpPr txBox="1"/>
          <p:nvPr/>
        </p:nvSpPr>
        <p:spPr>
          <a:xfrm rot="-3238358">
            <a:off x="3049313" y="4337180"/>
            <a:ext cx="244826" cy="261810"/>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M</a:t>
            </a:r>
            <a:endParaRPr b="0" i="0" sz="1700" u="none" cap="none" strike="noStrike">
              <a:solidFill>
                <a:srgbClr val="000000"/>
              </a:solidFill>
              <a:latin typeface="Bebas Neue"/>
              <a:ea typeface="Bebas Neue"/>
              <a:cs typeface="Bebas Neue"/>
              <a:sym typeface="Bebas Neue"/>
            </a:endParaRPr>
          </a:p>
        </p:txBody>
      </p:sp>
      <p:sp>
        <p:nvSpPr>
          <p:cNvPr id="612" name="Google Shape;612;p21"/>
          <p:cNvSpPr txBox="1"/>
          <p:nvPr/>
        </p:nvSpPr>
        <p:spPr>
          <a:xfrm rot="-2880136">
            <a:off x="3122624" y="4241261"/>
            <a:ext cx="243013" cy="261699"/>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M</a:t>
            </a:r>
            <a:endParaRPr b="0" i="0" sz="1700" u="none" cap="none" strike="noStrike">
              <a:solidFill>
                <a:srgbClr val="000000"/>
              </a:solidFill>
              <a:latin typeface="Bebas Neue"/>
              <a:ea typeface="Bebas Neue"/>
              <a:cs typeface="Bebas Neue"/>
              <a:sym typeface="Bebas Neue"/>
            </a:endParaRPr>
          </a:p>
        </p:txBody>
      </p:sp>
      <p:sp>
        <p:nvSpPr>
          <p:cNvPr id="613" name="Google Shape;613;p21"/>
          <p:cNvSpPr txBox="1"/>
          <p:nvPr/>
        </p:nvSpPr>
        <p:spPr>
          <a:xfrm rot="-2460253">
            <a:off x="3203169" y="4164318"/>
            <a:ext cx="231362" cy="261559"/>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DANS</a:t>
            </a:r>
            <a:endParaRPr b="0" i="0" sz="1700" u="none" cap="none" strike="noStrike">
              <a:solidFill>
                <a:srgbClr val="000000"/>
              </a:solidFill>
              <a:latin typeface="Bebas Neue"/>
              <a:ea typeface="Bebas Neue"/>
              <a:cs typeface="Bebas Neue"/>
              <a:sym typeface="Bebas Neue"/>
            </a:endParaRPr>
          </a:p>
        </p:txBody>
      </p:sp>
      <p:sp>
        <p:nvSpPr>
          <p:cNvPr id="614" name="Google Shape;614;p21"/>
          <p:cNvSpPr txBox="1"/>
          <p:nvPr/>
        </p:nvSpPr>
        <p:spPr>
          <a:xfrm rot="-2160017">
            <a:off x="3277930" y="4100760"/>
            <a:ext cx="233247" cy="261810"/>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N</a:t>
            </a:r>
            <a:endParaRPr b="0" i="0" sz="1700" u="none" cap="none" strike="noStrike">
              <a:solidFill>
                <a:srgbClr val="000000"/>
              </a:solidFill>
              <a:latin typeface="Bebas Neue"/>
              <a:ea typeface="Bebas Neue"/>
              <a:cs typeface="Bebas Neue"/>
              <a:sym typeface="Bebas Neue"/>
            </a:endParaRPr>
          </a:p>
        </p:txBody>
      </p:sp>
      <p:sp>
        <p:nvSpPr>
          <p:cNvPr id="615" name="Google Shape;615;p21"/>
          <p:cNvSpPr txBox="1"/>
          <p:nvPr/>
        </p:nvSpPr>
        <p:spPr>
          <a:xfrm rot="-1858637">
            <a:off x="3350227" y="4055758"/>
            <a:ext cx="217992" cy="261724"/>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JE</a:t>
            </a:r>
            <a:endParaRPr b="0" i="0" sz="1700" u="none" cap="none" strike="noStrike">
              <a:solidFill>
                <a:srgbClr val="000000"/>
              </a:solidFill>
              <a:latin typeface="Bebas Neue"/>
              <a:ea typeface="Bebas Neue"/>
              <a:cs typeface="Bebas Neue"/>
              <a:sym typeface="Bebas Neue"/>
            </a:endParaRPr>
          </a:p>
        </p:txBody>
      </p:sp>
      <p:sp>
        <p:nvSpPr>
          <p:cNvPr id="616" name="Google Shape;616;p21"/>
          <p:cNvSpPr txBox="1"/>
          <p:nvPr/>
        </p:nvSpPr>
        <p:spPr>
          <a:xfrm rot="-1559507">
            <a:off x="3407005" y="4019635"/>
            <a:ext cx="227956" cy="261765"/>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T</a:t>
            </a:r>
            <a:endParaRPr b="0" i="0" sz="1700" u="none" cap="none" strike="noStrike">
              <a:solidFill>
                <a:srgbClr val="000000"/>
              </a:solidFill>
              <a:latin typeface="Bebas Neue"/>
              <a:ea typeface="Bebas Neue"/>
              <a:cs typeface="Bebas Neue"/>
              <a:sym typeface="Bebas Neue"/>
            </a:endParaRPr>
          </a:p>
        </p:txBody>
      </p:sp>
      <p:sp>
        <p:nvSpPr>
          <p:cNvPr id="617" name="Google Shape;617;p21"/>
          <p:cNvSpPr txBox="1"/>
          <p:nvPr/>
        </p:nvSpPr>
        <p:spPr>
          <a:xfrm rot="-1319707">
            <a:off x="3492527" y="3978777"/>
            <a:ext cx="230691" cy="261664"/>
          </a:xfrm>
          <a:prstGeom prst="rect">
            <a:avLst/>
          </a:prstGeom>
          <a:noFill/>
          <a:ln>
            <a:noFill/>
          </a:ln>
        </p:spPr>
        <p:txBody>
          <a:bodyPr anchorCtr="0" anchor="t" bIns="0" lIns="0" spcFirstLastPara="1" rIns="0" wrap="square" tIns="0">
            <a:no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ET</a:t>
            </a:r>
            <a:endParaRPr b="0" i="0" sz="1700" u="none" cap="none" strike="noStrike">
              <a:solidFill>
                <a:srgbClr val="000000"/>
              </a:solidFill>
              <a:latin typeface="Bebas Neue"/>
              <a:ea typeface="Bebas Neue"/>
              <a:cs typeface="Bebas Neue"/>
              <a:sym typeface="Bebas Neue"/>
            </a:endParaRPr>
          </a:p>
        </p:txBody>
      </p:sp>
      <p:sp>
        <p:nvSpPr>
          <p:cNvPr id="618" name="Google Shape;618;p21"/>
          <p:cNvSpPr txBox="1"/>
          <p:nvPr/>
        </p:nvSpPr>
        <p:spPr>
          <a:xfrm rot="-1139304">
            <a:off x="3918816" y="4543101"/>
            <a:ext cx="225892" cy="261569"/>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L</a:t>
            </a:r>
            <a:endParaRPr b="0" i="0" sz="1700" u="none" cap="none" strike="noStrike">
              <a:solidFill>
                <a:srgbClr val="000000"/>
              </a:solidFill>
              <a:latin typeface="Bebas Neue"/>
              <a:ea typeface="Bebas Neue"/>
              <a:cs typeface="Bebas Neue"/>
              <a:sym typeface="Bebas Neue"/>
            </a:endParaRPr>
          </a:p>
        </p:txBody>
      </p:sp>
      <p:sp>
        <p:nvSpPr>
          <p:cNvPr id="619" name="Google Shape;619;p21"/>
          <p:cNvSpPr txBox="1"/>
          <p:nvPr/>
        </p:nvSpPr>
        <p:spPr>
          <a:xfrm rot="-721337">
            <a:off x="4005852" y="4516063"/>
            <a:ext cx="231886" cy="261598"/>
          </a:xfrm>
          <a:prstGeom prst="rect">
            <a:avLst/>
          </a:prstGeom>
          <a:noFill/>
          <a:ln>
            <a:noFill/>
          </a:ln>
        </p:spPr>
        <p:txBody>
          <a:bodyPr anchorCtr="0" anchor="t" bIns="0" lIns="0" spcFirstLastPara="1" rIns="0" wrap="square" tIns="0">
            <a:spAutoFit/>
          </a:bodyPr>
          <a:lstStyle/>
          <a:p>
            <a:pPr indent="0" lvl="0" marL="0" marR="0" rtl="0" algn="l">
              <a:lnSpc>
                <a:spcPct val="100727"/>
              </a:lnSpc>
              <a:spcBef>
                <a:spcPts val="0"/>
              </a:spcBef>
              <a:spcAft>
                <a:spcPts val="0"/>
              </a:spcAft>
              <a:buClr>
                <a:srgbClr val="000000"/>
              </a:buClr>
              <a:buSzPts val="1700"/>
              <a:buFont typeface="Arial"/>
              <a:buNone/>
            </a:pPr>
            <a:r>
              <a:rPr b="1" i="0" lang="en-US" sz="1700" u="none" cap="none" strike="noStrike">
                <a:solidFill>
                  <a:srgbClr val="FFFFFF"/>
                </a:solidFill>
                <a:latin typeface="Bebas Neue"/>
                <a:ea typeface="Bebas Neue"/>
                <a:cs typeface="Bebas Neue"/>
                <a:sym typeface="Bebas Neue"/>
              </a:rPr>
              <a:t>D</a:t>
            </a:r>
            <a:endParaRPr b="0" i="0" sz="1700" u="none" cap="none" strike="noStrike">
              <a:solidFill>
                <a:srgbClr val="000000"/>
              </a:solidFill>
              <a:latin typeface="Bebas Neue"/>
              <a:ea typeface="Bebas Neue"/>
              <a:cs typeface="Bebas Neue"/>
              <a:sym typeface="Bebas Neue"/>
            </a:endParaRPr>
          </a:p>
        </p:txBody>
      </p:sp>
      <p:sp>
        <p:nvSpPr>
          <p:cNvPr id="620" name="Google Shape;620;p21"/>
          <p:cNvSpPr txBox="1"/>
          <p:nvPr/>
        </p:nvSpPr>
        <p:spPr>
          <a:xfrm>
            <a:off x="1376375" y="2609600"/>
            <a:ext cx="4162500" cy="2189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EC2A91"/>
                </a:solidFill>
                <a:latin typeface="Bebas Neue"/>
                <a:ea typeface="Bebas Neue"/>
                <a:cs typeface="Bebas Neue"/>
                <a:sym typeface="Bebas Neue"/>
              </a:rPr>
              <a:t>INDIVIDUEL</a:t>
            </a:r>
            <a:endParaRPr b="1" i="0" sz="2400" u="none" cap="none" strike="noStrike">
              <a:solidFill>
                <a:srgbClr val="EC2A91"/>
              </a:solidFill>
              <a:latin typeface="Bebas Neue"/>
              <a:ea typeface="Bebas Neue"/>
              <a:cs typeface="Bebas Neue"/>
              <a:sym typeface="Bebas Neue"/>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EC2A91"/>
              </a:solidFill>
              <a:latin typeface="Bebas Neue"/>
              <a:ea typeface="Bebas Neue"/>
              <a:cs typeface="Bebas Neue"/>
              <a:sym typeface="Bebas Neue"/>
            </a:endParaRPr>
          </a:p>
        </p:txBody>
      </p:sp>
      <p:sp>
        <p:nvSpPr>
          <p:cNvPr id="621" name="Google Shape;621;p21"/>
          <p:cNvSpPr txBox="1"/>
          <p:nvPr/>
        </p:nvSpPr>
        <p:spPr>
          <a:xfrm>
            <a:off x="1376375" y="4642325"/>
            <a:ext cx="4079400" cy="2087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A880"/>
                </a:solidFill>
                <a:latin typeface="Bebas Neue"/>
                <a:ea typeface="Bebas Neue"/>
                <a:cs typeface="Bebas Neue"/>
                <a:sym typeface="Bebas Neue"/>
              </a:rPr>
              <a:t>MÉNAGE</a:t>
            </a:r>
            <a:endParaRPr b="1" i="0" sz="2400" u="none" cap="none" strike="noStrike">
              <a:solidFill>
                <a:srgbClr val="00A880"/>
              </a:solidFill>
              <a:latin typeface="Bebas Neue"/>
              <a:ea typeface="Bebas Neue"/>
              <a:cs typeface="Bebas Neue"/>
              <a:sym typeface="Bebas Neue"/>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00A880"/>
              </a:solidFill>
              <a:latin typeface="Bebas Neue"/>
              <a:ea typeface="Bebas Neue"/>
              <a:cs typeface="Bebas Neue"/>
              <a:sym typeface="Bebas Neue"/>
            </a:endParaRPr>
          </a:p>
        </p:txBody>
      </p:sp>
      <p:sp>
        <p:nvSpPr>
          <p:cNvPr id="622" name="Google Shape;622;p21"/>
          <p:cNvSpPr txBox="1"/>
          <p:nvPr/>
        </p:nvSpPr>
        <p:spPr>
          <a:xfrm>
            <a:off x="7061450" y="527250"/>
            <a:ext cx="4524000" cy="1821600"/>
          </a:xfrm>
          <a:prstGeom prst="rect">
            <a:avLst/>
          </a:prstGeom>
          <a:noFill/>
          <a:ln>
            <a:noFill/>
          </a:ln>
        </p:spPr>
        <p:txBody>
          <a:bodyPr anchorCtr="0" anchor="t" bIns="91425" lIns="91425" spcFirstLastPara="1" rIns="91425" wrap="square" tIns="91425">
            <a:noAutofit/>
          </a:bodyPr>
          <a:lstStyle/>
          <a:p>
            <a:pPr indent="0" lvl="0" marL="12700" marR="0" rtl="0" algn="l">
              <a:lnSpc>
                <a:spcPct val="118076"/>
              </a:lnSpc>
              <a:spcBef>
                <a:spcPts val="0"/>
              </a:spcBef>
              <a:spcAft>
                <a:spcPts val="0"/>
              </a:spcAft>
              <a:buClr>
                <a:srgbClr val="000000"/>
              </a:buClr>
              <a:buSzPts val="2400"/>
              <a:buFont typeface="Arial"/>
              <a:buNone/>
            </a:pPr>
            <a:r>
              <a:rPr b="1" i="0" lang="en-US" sz="2400" u="none" cap="none" strike="noStrike">
                <a:solidFill>
                  <a:srgbClr val="345EAB"/>
                </a:solidFill>
                <a:latin typeface="Bebas Neue"/>
                <a:ea typeface="Bebas Neue"/>
                <a:cs typeface="Bebas Neue"/>
                <a:sym typeface="Bebas Neue"/>
              </a:rPr>
              <a:t>COMMUNAUTÉ</a:t>
            </a:r>
            <a:endParaRPr b="0" i="0" sz="1600" u="none" cap="none" strike="noStrike">
              <a:solidFill>
                <a:srgbClr val="000000"/>
              </a:solidFill>
              <a:latin typeface="Arial"/>
              <a:ea typeface="Arial"/>
              <a:cs typeface="Arial"/>
              <a:sym typeface="Arial"/>
            </a:endParaRPr>
          </a:p>
        </p:txBody>
      </p:sp>
      <p:sp>
        <p:nvSpPr>
          <p:cNvPr id="623" name="Google Shape;623;p21"/>
          <p:cNvSpPr txBox="1"/>
          <p:nvPr/>
        </p:nvSpPr>
        <p:spPr>
          <a:xfrm>
            <a:off x="1391275" y="3079225"/>
            <a:ext cx="4255200" cy="1625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464646"/>
                </a:solidFill>
                <a:latin typeface="Roboto"/>
                <a:ea typeface="Roboto"/>
                <a:cs typeface="Roboto"/>
                <a:sym typeface="Roboto"/>
              </a:rPr>
              <a:t>Les femmes et les filles ont-elles accès à l’éducation et à l’information qui leur permettent de prendre des décisions éclairées et ont-elles confiance en leur capacité à faire valoir leurs droits et à exercer leur pouvoir d’action ?</a:t>
            </a:r>
            <a:endParaRPr b="0" i="0" sz="1600" u="none" cap="none" strike="noStrike">
              <a:solidFill>
                <a:srgbClr val="464646"/>
              </a:solidFill>
              <a:latin typeface="Roboto"/>
              <a:ea typeface="Roboto"/>
              <a:cs typeface="Roboto"/>
              <a:sym typeface="Roboto"/>
            </a:endParaRPr>
          </a:p>
        </p:txBody>
      </p:sp>
      <p:sp>
        <p:nvSpPr>
          <p:cNvPr id="624" name="Google Shape;624;p21"/>
          <p:cNvSpPr txBox="1"/>
          <p:nvPr/>
        </p:nvSpPr>
        <p:spPr>
          <a:xfrm>
            <a:off x="1441275" y="5131925"/>
            <a:ext cx="4035900" cy="3226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464646"/>
                </a:solidFill>
                <a:latin typeface="Roboto"/>
                <a:ea typeface="Roboto"/>
                <a:cs typeface="Roboto"/>
                <a:sym typeface="Roboto"/>
              </a:rPr>
              <a:t>Comment la dynamique des ménages, y compris les relations de pouvoir et les processus décisionnels, influencent-ils la capacité des femmes et des filles à faire des choix concernant leur santé, leur éducation, leur travail et leur bien-être ?</a:t>
            </a:r>
            <a:endParaRPr b="0" i="0" sz="1500" u="none" cap="none" strike="noStrike">
              <a:solidFill>
                <a:schemeClr val="dk1"/>
              </a:solidFill>
              <a:latin typeface="Arial"/>
              <a:ea typeface="Arial"/>
              <a:cs typeface="Arial"/>
              <a:sym typeface="Arial"/>
            </a:endParaRPr>
          </a:p>
        </p:txBody>
      </p:sp>
      <p:sp>
        <p:nvSpPr>
          <p:cNvPr id="625" name="Google Shape;625;p21"/>
          <p:cNvSpPr txBox="1"/>
          <p:nvPr/>
        </p:nvSpPr>
        <p:spPr>
          <a:xfrm>
            <a:off x="7233292" y="5282950"/>
            <a:ext cx="4162500" cy="1298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464646"/>
                </a:solidFill>
                <a:latin typeface="Roboto"/>
                <a:ea typeface="Roboto"/>
                <a:cs typeface="Roboto"/>
                <a:sym typeface="Roboto"/>
              </a:rPr>
              <a:t>Les politiques et les lois existantes sont-elles sensibles au genre et répondent-elles aux besoins et aux défis uniques auxquels sont confrontées les femmes et les filles ?</a:t>
            </a:r>
            <a:endParaRPr b="0" i="0" sz="1600" u="none" cap="none" strike="noStrike">
              <a:solidFill>
                <a:srgbClr val="464646"/>
              </a:solidFill>
              <a:latin typeface="Roboto"/>
              <a:ea typeface="Roboto"/>
              <a:cs typeface="Roboto"/>
              <a:sym typeface="Roboto"/>
            </a:endParaRPr>
          </a:p>
        </p:txBody>
      </p:sp>
      <p:sp>
        <p:nvSpPr>
          <p:cNvPr id="626" name="Google Shape;626;p21"/>
          <p:cNvSpPr txBox="1"/>
          <p:nvPr/>
        </p:nvSpPr>
        <p:spPr>
          <a:xfrm>
            <a:off x="7218253" y="3087400"/>
            <a:ext cx="4162500" cy="1625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464646"/>
                </a:solidFill>
                <a:latin typeface="Roboto"/>
                <a:ea typeface="Roboto"/>
                <a:cs typeface="Roboto"/>
                <a:sym typeface="Roboto"/>
              </a:rPr>
              <a:t>Les prestataires de services ont-ils mis en place des politiques et des procédures pour garantir que les services sont accessibles et accueillants pour tous les genres, y compris les groupes marginalisés ?</a:t>
            </a:r>
            <a:endParaRPr b="0" i="0" sz="1600" u="none" cap="none" strike="noStrike">
              <a:solidFill>
                <a:srgbClr val="464646"/>
              </a:solidFill>
              <a:latin typeface="Roboto"/>
              <a:ea typeface="Roboto"/>
              <a:cs typeface="Roboto"/>
              <a:sym typeface="Roboto"/>
            </a:endParaRPr>
          </a:p>
        </p:txBody>
      </p:sp>
      <p:sp>
        <p:nvSpPr>
          <p:cNvPr id="627" name="Google Shape;627;p21"/>
          <p:cNvSpPr txBox="1"/>
          <p:nvPr/>
        </p:nvSpPr>
        <p:spPr>
          <a:xfrm>
            <a:off x="7209250" y="1105650"/>
            <a:ext cx="4524000" cy="1298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464646"/>
                </a:solidFill>
                <a:latin typeface="Roboto"/>
                <a:ea typeface="Roboto"/>
                <a:cs typeface="Roboto"/>
                <a:sym typeface="Roboto"/>
              </a:rPr>
              <a:t>Comment les normes et les attentes communautaires concernant les rôles et les relations de genre impactent-elles l’accès des femmes et des filles à l’information, aux ressources et aux services ?</a:t>
            </a:r>
            <a:endParaRPr b="0" i="0" sz="1500" u="none" cap="none" strike="noStrike">
              <a:solidFill>
                <a:schemeClr val="dk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1" name="Shape 631"/>
        <p:cNvGrpSpPr/>
        <p:nvPr/>
      </p:nvGrpSpPr>
      <p:grpSpPr>
        <a:xfrm>
          <a:off x="0" y="0"/>
          <a:ext cx="0" cy="0"/>
          <a:chOff x="0" y="0"/>
          <a:chExt cx="0" cy="0"/>
        </a:xfrm>
      </p:grpSpPr>
      <p:sp>
        <p:nvSpPr>
          <p:cNvPr id="632" name="Google Shape;632;p22"/>
          <p:cNvSpPr txBox="1"/>
          <p:nvPr>
            <p:ph type="title"/>
          </p:nvPr>
        </p:nvSpPr>
        <p:spPr>
          <a:xfrm>
            <a:off x="415600" y="5933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ED2891"/>
                </a:solidFill>
                <a:latin typeface="Bebas Neue"/>
                <a:ea typeface="Bebas Neue"/>
                <a:cs typeface="Bebas Neue"/>
                <a:sym typeface="Bebas Neue"/>
              </a:rPr>
              <a:t>Engagement communautaire</a:t>
            </a:r>
            <a:endParaRPr sz="4400">
              <a:solidFill>
                <a:srgbClr val="ED2891"/>
              </a:solidFill>
              <a:latin typeface="Bebas Neue"/>
              <a:ea typeface="Bebas Neue"/>
              <a:cs typeface="Bebas Neue"/>
              <a:sym typeface="Bebas Neue"/>
            </a:endParaRPr>
          </a:p>
        </p:txBody>
      </p:sp>
      <p:sp>
        <p:nvSpPr>
          <p:cNvPr id="633" name="Google Shape;633;p22"/>
          <p:cNvSpPr txBox="1"/>
          <p:nvPr>
            <p:ph idx="1" type="body"/>
          </p:nvPr>
        </p:nvSpPr>
        <p:spPr>
          <a:xfrm>
            <a:off x="415600" y="2034800"/>
            <a:ext cx="10524600" cy="40569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2100">
                <a:solidFill>
                  <a:schemeClr val="dk1"/>
                </a:solidFill>
                <a:latin typeface="Roboto"/>
                <a:ea typeface="Roboto"/>
                <a:cs typeface="Roboto"/>
                <a:sym typeface="Roboto"/>
              </a:rPr>
              <a:t>Comment votre programme intègre-t-il l’égalité des genres dans les approches d’engagement communautaire ?</a:t>
            </a:r>
            <a:endParaRPr sz="2100">
              <a:solidFill>
                <a:schemeClr val="dk1"/>
              </a:solidFill>
              <a:latin typeface="Roboto"/>
              <a:ea typeface="Roboto"/>
              <a:cs typeface="Roboto"/>
              <a:sym typeface="Roboto"/>
            </a:endParaRPr>
          </a:p>
        </p:txBody>
      </p:sp>
      <p:pic>
        <p:nvPicPr>
          <p:cNvPr id="634" name="Google Shape;634;p22"/>
          <p:cNvPicPr preferRelativeResize="0"/>
          <p:nvPr/>
        </p:nvPicPr>
        <p:blipFill rotWithShape="1">
          <a:blip r:embed="rId3">
            <a:alphaModFix/>
          </a:blip>
          <a:srcRect b="0" l="0" r="0" t="0"/>
          <a:stretch/>
        </p:blipFill>
        <p:spPr>
          <a:xfrm>
            <a:off x="8496300" y="3257350"/>
            <a:ext cx="3339825" cy="333982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sp>
        <p:nvSpPr>
          <p:cNvPr id="639" name="Google Shape;639;p23"/>
          <p:cNvSpPr txBox="1"/>
          <p:nvPr>
            <p:ph type="title"/>
          </p:nvPr>
        </p:nvSpPr>
        <p:spPr>
          <a:xfrm>
            <a:off x="415600" y="5933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ED2891"/>
                </a:solidFill>
                <a:latin typeface="Bebas Neue"/>
                <a:ea typeface="Bebas Neue"/>
                <a:cs typeface="Bebas Neue"/>
                <a:sym typeface="Bebas Neue"/>
              </a:rPr>
              <a:t>Engagement communautaire efficace</a:t>
            </a:r>
            <a:endParaRPr sz="4400">
              <a:solidFill>
                <a:srgbClr val="ED2891"/>
              </a:solidFill>
              <a:latin typeface="Bebas Neue"/>
              <a:ea typeface="Bebas Neue"/>
              <a:cs typeface="Bebas Neue"/>
              <a:sym typeface="Bebas Neue"/>
            </a:endParaRPr>
          </a:p>
        </p:txBody>
      </p:sp>
      <p:sp>
        <p:nvSpPr>
          <p:cNvPr id="640" name="Google Shape;640;p23"/>
          <p:cNvSpPr txBox="1"/>
          <p:nvPr>
            <p:ph idx="1" type="body"/>
          </p:nvPr>
        </p:nvSpPr>
        <p:spPr>
          <a:xfrm>
            <a:off x="415600" y="1536633"/>
            <a:ext cx="11360700" cy="45552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2100">
                <a:solidFill>
                  <a:schemeClr val="dk1"/>
                </a:solidFill>
                <a:latin typeface="Roboto"/>
                <a:ea typeface="Roboto"/>
                <a:cs typeface="Roboto"/>
                <a:sym typeface="Roboto"/>
              </a:rPr>
              <a:t>Pour impliquer une communauté, les principaux points à considérer sont les suivants :</a:t>
            </a:r>
            <a:endParaRPr sz="2100">
              <a:solidFill>
                <a:schemeClr val="dk1"/>
              </a:solidFill>
              <a:latin typeface="Roboto"/>
              <a:ea typeface="Roboto"/>
              <a:cs typeface="Roboto"/>
              <a:sym typeface="Roboto"/>
            </a:endParaRPr>
          </a:p>
          <a:p>
            <a:pPr indent="0" lvl="0" marL="0" rtl="0" algn="l">
              <a:lnSpc>
                <a:spcPct val="100000"/>
              </a:lnSpc>
              <a:spcBef>
                <a:spcPts val="0"/>
              </a:spcBef>
              <a:spcAft>
                <a:spcPts val="0"/>
              </a:spcAft>
              <a:buSzPts val="800"/>
              <a:buNone/>
            </a:pPr>
            <a:r>
              <a:t/>
            </a:r>
            <a:endParaRPr sz="2100">
              <a:solidFill>
                <a:schemeClr val="dk1"/>
              </a:solidFill>
              <a:latin typeface="Roboto"/>
              <a:ea typeface="Roboto"/>
              <a:cs typeface="Roboto"/>
              <a:sym typeface="Roboto"/>
            </a:endParaRPr>
          </a:p>
          <a:p>
            <a:pPr indent="0" lvl="0" marL="628650" rtl="0" algn="l">
              <a:lnSpc>
                <a:spcPct val="100000"/>
              </a:lnSpc>
              <a:spcBef>
                <a:spcPts val="0"/>
              </a:spcBef>
              <a:spcAft>
                <a:spcPts val="0"/>
              </a:spcAft>
              <a:buSzPts val="800"/>
              <a:buNone/>
            </a:pPr>
            <a:r>
              <a:rPr lang="en-US" sz="2100">
                <a:solidFill>
                  <a:schemeClr val="dk1"/>
                </a:solidFill>
                <a:latin typeface="Roboto"/>
                <a:ea typeface="Roboto"/>
                <a:cs typeface="Roboto"/>
                <a:sym typeface="Roboto"/>
              </a:rPr>
              <a:t>Respecter les normes éthiques les plus strictes : ne pas nuire ; consentement éclairé ; protection ;</a:t>
            </a:r>
            <a:endParaRPr sz="2100">
              <a:solidFill>
                <a:schemeClr val="dk1"/>
              </a:solidFill>
              <a:latin typeface="Roboto"/>
              <a:ea typeface="Roboto"/>
              <a:cs typeface="Roboto"/>
              <a:sym typeface="Roboto"/>
            </a:endParaRPr>
          </a:p>
          <a:p>
            <a:pPr indent="0" lvl="0" marL="628650" rtl="0" algn="l">
              <a:lnSpc>
                <a:spcPct val="100000"/>
              </a:lnSpc>
              <a:spcBef>
                <a:spcPts val="1000"/>
              </a:spcBef>
              <a:spcAft>
                <a:spcPts val="0"/>
              </a:spcAft>
              <a:buSzPts val="800"/>
              <a:buNone/>
            </a:pPr>
            <a:r>
              <a:rPr lang="en-US" sz="2100">
                <a:solidFill>
                  <a:schemeClr val="dk1"/>
                </a:solidFill>
                <a:latin typeface="Roboto"/>
                <a:ea typeface="Roboto"/>
                <a:cs typeface="Roboto"/>
                <a:sym typeface="Roboto"/>
              </a:rPr>
              <a:t>Privilégier la voix et les expériences des femmes et des filles ;</a:t>
            </a:r>
            <a:endParaRPr sz="2100">
              <a:solidFill>
                <a:schemeClr val="dk1"/>
              </a:solidFill>
              <a:latin typeface="Roboto"/>
              <a:ea typeface="Roboto"/>
              <a:cs typeface="Roboto"/>
              <a:sym typeface="Roboto"/>
            </a:endParaRPr>
          </a:p>
          <a:p>
            <a:pPr indent="0" lvl="0" marL="628650" rtl="0" algn="l">
              <a:lnSpc>
                <a:spcPct val="100000"/>
              </a:lnSpc>
              <a:spcBef>
                <a:spcPts val="1000"/>
              </a:spcBef>
              <a:spcAft>
                <a:spcPts val="0"/>
              </a:spcAft>
              <a:buSzPts val="800"/>
              <a:buNone/>
            </a:pPr>
            <a:r>
              <a:rPr lang="en-US" sz="2100">
                <a:solidFill>
                  <a:schemeClr val="dk1"/>
                </a:solidFill>
                <a:latin typeface="Roboto"/>
                <a:ea typeface="Roboto"/>
                <a:cs typeface="Roboto"/>
                <a:sym typeface="Roboto"/>
              </a:rPr>
              <a:t>Impliquer de multiples influenceurs clés (familles, dirigeants, pairs, personnalités religieuses) ;</a:t>
            </a:r>
            <a:endParaRPr sz="2100">
              <a:solidFill>
                <a:schemeClr val="dk1"/>
              </a:solidFill>
              <a:latin typeface="Roboto"/>
              <a:ea typeface="Roboto"/>
              <a:cs typeface="Roboto"/>
              <a:sym typeface="Roboto"/>
            </a:endParaRPr>
          </a:p>
          <a:p>
            <a:pPr indent="0" lvl="0" marL="628650" rtl="0" algn="l">
              <a:lnSpc>
                <a:spcPct val="100000"/>
              </a:lnSpc>
              <a:spcBef>
                <a:spcPts val="1000"/>
              </a:spcBef>
              <a:spcAft>
                <a:spcPts val="0"/>
              </a:spcAft>
              <a:buSzPts val="800"/>
              <a:buNone/>
            </a:pPr>
            <a:r>
              <a:rPr lang="en-US" sz="2100">
                <a:solidFill>
                  <a:schemeClr val="dk1"/>
                </a:solidFill>
                <a:latin typeface="Roboto"/>
                <a:ea typeface="Roboto"/>
                <a:cs typeface="Roboto"/>
                <a:sym typeface="Roboto"/>
              </a:rPr>
              <a:t>Utiliser des approches participatives ;</a:t>
            </a:r>
            <a:endParaRPr sz="2100">
              <a:solidFill>
                <a:schemeClr val="dk1"/>
              </a:solidFill>
              <a:latin typeface="Roboto"/>
              <a:ea typeface="Roboto"/>
              <a:cs typeface="Roboto"/>
              <a:sym typeface="Roboto"/>
            </a:endParaRPr>
          </a:p>
          <a:p>
            <a:pPr indent="0" lvl="0" marL="628650" rtl="0" algn="l">
              <a:lnSpc>
                <a:spcPct val="100000"/>
              </a:lnSpc>
              <a:spcBef>
                <a:spcPts val="1000"/>
              </a:spcBef>
              <a:spcAft>
                <a:spcPts val="0"/>
              </a:spcAft>
              <a:buSzPts val="800"/>
              <a:buNone/>
            </a:pPr>
            <a:r>
              <a:rPr lang="en-US" sz="2100">
                <a:solidFill>
                  <a:schemeClr val="dk1"/>
                </a:solidFill>
                <a:latin typeface="Roboto"/>
                <a:ea typeface="Roboto"/>
                <a:cs typeface="Roboto"/>
                <a:sym typeface="Roboto"/>
              </a:rPr>
              <a:t>S'appuyer sur les structures communautaires existantes ;</a:t>
            </a:r>
            <a:endParaRPr sz="2100">
              <a:solidFill>
                <a:schemeClr val="dk1"/>
              </a:solidFill>
              <a:latin typeface="Roboto"/>
              <a:ea typeface="Roboto"/>
              <a:cs typeface="Roboto"/>
              <a:sym typeface="Roboto"/>
            </a:endParaRPr>
          </a:p>
          <a:p>
            <a:pPr indent="0" lvl="0" marL="628650" rtl="0" algn="l">
              <a:lnSpc>
                <a:spcPct val="100000"/>
              </a:lnSpc>
              <a:spcBef>
                <a:spcPts val="1000"/>
              </a:spcBef>
              <a:spcAft>
                <a:spcPts val="0"/>
              </a:spcAft>
              <a:buSzPts val="800"/>
              <a:buNone/>
            </a:pPr>
            <a:r>
              <a:rPr lang="en-US" sz="2100">
                <a:solidFill>
                  <a:schemeClr val="dk1"/>
                </a:solidFill>
                <a:latin typeface="Roboto"/>
                <a:ea typeface="Roboto"/>
                <a:cs typeface="Roboto"/>
                <a:sym typeface="Roboto"/>
              </a:rPr>
              <a:t>Reconnaître et gérer les dynamiques de pouvoir ;</a:t>
            </a:r>
            <a:endParaRPr sz="2100">
              <a:solidFill>
                <a:schemeClr val="dk1"/>
              </a:solidFill>
              <a:latin typeface="Roboto"/>
              <a:ea typeface="Roboto"/>
              <a:cs typeface="Roboto"/>
              <a:sym typeface="Roboto"/>
            </a:endParaRPr>
          </a:p>
          <a:p>
            <a:pPr indent="0" lvl="0" marL="628650" rtl="0" algn="l">
              <a:lnSpc>
                <a:spcPct val="100000"/>
              </a:lnSpc>
              <a:spcBef>
                <a:spcPts val="1000"/>
              </a:spcBef>
              <a:spcAft>
                <a:spcPts val="0"/>
              </a:spcAft>
              <a:buSzPts val="800"/>
              <a:buNone/>
            </a:pPr>
            <a:r>
              <a:rPr lang="en-US" sz="2100">
                <a:solidFill>
                  <a:schemeClr val="dk1"/>
                </a:solidFill>
                <a:latin typeface="Roboto"/>
                <a:ea typeface="Roboto"/>
                <a:cs typeface="Roboto"/>
                <a:sym typeface="Roboto"/>
              </a:rPr>
              <a:t>Créer des espaces de dialogue sûrs.</a:t>
            </a:r>
            <a:endParaRPr sz="2100">
              <a:solidFill>
                <a:schemeClr val="dk1"/>
              </a:solidFill>
              <a:latin typeface="Roboto"/>
              <a:ea typeface="Roboto"/>
              <a:cs typeface="Roboto"/>
              <a:sym typeface="Roboto"/>
            </a:endParaRPr>
          </a:p>
          <a:p>
            <a:pPr indent="0" lvl="0" marL="0" rtl="0" algn="l">
              <a:lnSpc>
                <a:spcPct val="100000"/>
              </a:lnSpc>
              <a:spcBef>
                <a:spcPts val="1000"/>
              </a:spcBef>
              <a:spcAft>
                <a:spcPts val="0"/>
              </a:spcAft>
              <a:buSzPts val="800"/>
              <a:buNone/>
            </a:pPr>
            <a:r>
              <a:t/>
            </a:r>
            <a:endParaRPr sz="2100">
              <a:solidFill>
                <a:schemeClr val="dk1"/>
              </a:solidFill>
              <a:latin typeface="Roboto"/>
              <a:ea typeface="Roboto"/>
              <a:cs typeface="Roboto"/>
              <a:sym typeface="Roboto"/>
            </a:endParaRPr>
          </a:p>
        </p:txBody>
      </p:sp>
      <p:sp>
        <p:nvSpPr>
          <p:cNvPr id="641" name="Google Shape;641;p23"/>
          <p:cNvSpPr/>
          <p:nvPr/>
        </p:nvSpPr>
        <p:spPr>
          <a:xfrm>
            <a:off x="642400" y="2266950"/>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642" name="Google Shape;642;p23"/>
          <p:cNvSpPr/>
          <p:nvPr/>
        </p:nvSpPr>
        <p:spPr>
          <a:xfrm>
            <a:off x="642400" y="3038773"/>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643" name="Google Shape;643;p23"/>
          <p:cNvSpPr/>
          <p:nvPr/>
        </p:nvSpPr>
        <p:spPr>
          <a:xfrm>
            <a:off x="642400" y="3467100"/>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644" name="Google Shape;644;p23"/>
          <p:cNvSpPr/>
          <p:nvPr/>
        </p:nvSpPr>
        <p:spPr>
          <a:xfrm>
            <a:off x="642400" y="4229100"/>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645" name="Google Shape;645;p23"/>
          <p:cNvSpPr/>
          <p:nvPr/>
        </p:nvSpPr>
        <p:spPr>
          <a:xfrm>
            <a:off x="642400" y="4652879"/>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646" name="Google Shape;646;p23"/>
          <p:cNvSpPr/>
          <p:nvPr/>
        </p:nvSpPr>
        <p:spPr>
          <a:xfrm>
            <a:off x="642400" y="5110079"/>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pic>
        <p:nvPicPr>
          <p:cNvPr id="647" name="Google Shape;647;p23"/>
          <p:cNvPicPr preferRelativeResize="0"/>
          <p:nvPr/>
        </p:nvPicPr>
        <p:blipFill rotWithShape="1">
          <a:blip r:embed="rId3">
            <a:alphaModFix/>
          </a:blip>
          <a:srcRect b="0" l="0" r="0" t="0"/>
          <a:stretch/>
        </p:blipFill>
        <p:spPr>
          <a:xfrm>
            <a:off x="8615171" y="3619500"/>
            <a:ext cx="3006204" cy="2765225"/>
          </a:xfrm>
          <a:prstGeom prst="rect">
            <a:avLst/>
          </a:prstGeom>
          <a:noFill/>
          <a:ln>
            <a:noFill/>
          </a:ln>
        </p:spPr>
      </p:pic>
      <p:sp>
        <p:nvSpPr>
          <p:cNvPr id="648" name="Google Shape;648;p23"/>
          <p:cNvSpPr/>
          <p:nvPr/>
        </p:nvSpPr>
        <p:spPr>
          <a:xfrm>
            <a:off x="642400" y="5596143"/>
            <a:ext cx="299400" cy="171600"/>
          </a:xfrm>
          <a:prstGeom prst="chevron">
            <a:avLst>
              <a:gd fmla="val 50000" name="adj"/>
            </a:avLst>
          </a:prstGeom>
          <a:solidFill>
            <a:srgbClr val="ED2891"/>
          </a:solidFill>
          <a:ln cap="flat" cmpd="sng" w="9525">
            <a:solidFill>
              <a:srgbClr val="ED289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2" name="Shape 652"/>
        <p:cNvGrpSpPr/>
        <p:nvPr/>
      </p:nvGrpSpPr>
      <p:grpSpPr>
        <a:xfrm>
          <a:off x="0" y="0"/>
          <a:ext cx="0" cy="0"/>
          <a:chOff x="0" y="0"/>
          <a:chExt cx="0" cy="0"/>
        </a:xfrm>
      </p:grpSpPr>
      <p:sp>
        <p:nvSpPr>
          <p:cNvPr id="653" name="Google Shape;653;p24"/>
          <p:cNvSpPr txBox="1"/>
          <p:nvPr>
            <p:ph type="title"/>
          </p:nvPr>
        </p:nvSpPr>
        <p:spPr>
          <a:xfrm>
            <a:off x="415600" y="5933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00A880"/>
                </a:solidFill>
                <a:latin typeface="Bebas Neue"/>
                <a:ea typeface="Bebas Neue"/>
                <a:cs typeface="Bebas Neue"/>
                <a:sym typeface="Bebas Neue"/>
              </a:rPr>
              <a:t>Étude de cas : Programme de santé communautaire</a:t>
            </a:r>
            <a:endParaRPr sz="4400">
              <a:solidFill>
                <a:srgbClr val="00A880"/>
              </a:solidFill>
              <a:latin typeface="Bebas Neue"/>
              <a:ea typeface="Bebas Neue"/>
              <a:cs typeface="Bebas Neue"/>
              <a:sym typeface="Bebas Neue"/>
            </a:endParaRPr>
          </a:p>
        </p:txBody>
      </p:sp>
      <p:sp>
        <p:nvSpPr>
          <p:cNvPr id="654" name="Google Shape;654;p24"/>
          <p:cNvSpPr txBox="1"/>
          <p:nvPr>
            <p:ph idx="1" type="body"/>
          </p:nvPr>
        </p:nvSpPr>
        <p:spPr>
          <a:xfrm>
            <a:off x="415600" y="1620575"/>
            <a:ext cx="9238500" cy="4270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b="1" lang="en-US" sz="1700">
                <a:solidFill>
                  <a:srgbClr val="ED2891"/>
                </a:solidFill>
                <a:latin typeface="Roboto"/>
                <a:ea typeface="Roboto"/>
                <a:cs typeface="Roboto"/>
                <a:sym typeface="Roboto"/>
              </a:rPr>
              <a:t>Scénario :</a:t>
            </a:r>
            <a:endParaRPr b="1" sz="1700">
              <a:solidFill>
                <a:srgbClr val="ED2891"/>
              </a:solidFill>
              <a:latin typeface="Roboto"/>
              <a:ea typeface="Roboto"/>
              <a:cs typeface="Roboto"/>
              <a:sym typeface="Roboto"/>
            </a:endParaRPr>
          </a:p>
          <a:p>
            <a:pPr indent="0" lvl="0" marL="0" rtl="0" algn="l">
              <a:lnSpc>
                <a:spcPct val="100000"/>
              </a:lnSpc>
              <a:spcBef>
                <a:spcPts val="0"/>
              </a:spcBef>
              <a:spcAft>
                <a:spcPts val="0"/>
              </a:spcAft>
              <a:buSzPts val="800"/>
              <a:buNone/>
            </a:pPr>
            <a:r>
              <a:rPr lang="en-US" sz="1700">
                <a:solidFill>
                  <a:schemeClr val="dk1"/>
                </a:solidFill>
                <a:latin typeface="Roboto"/>
                <a:ea typeface="Roboto"/>
                <a:cs typeface="Roboto"/>
                <a:sym typeface="Roboto"/>
              </a:rPr>
              <a:t>Un programme de santé communautaire a été mis en place dans une communauté afin d’améliorer l’accès des adolescentes aux services de santé et de droits sexuels et reproductifs. Ce programme a été testé sans analyse de genre et les premières données de ce projet pilote ont montré une faible fréquentation des adolescentes.</a:t>
            </a:r>
            <a:endParaRPr sz="1700">
              <a:solidFill>
                <a:schemeClr val="dk1"/>
              </a:solidFill>
              <a:latin typeface="Roboto"/>
              <a:ea typeface="Roboto"/>
              <a:cs typeface="Roboto"/>
              <a:sym typeface="Roboto"/>
            </a:endParaRPr>
          </a:p>
          <a:p>
            <a:pPr indent="0" lvl="0" marL="0" rtl="0" algn="l">
              <a:lnSpc>
                <a:spcPct val="100000"/>
              </a:lnSpc>
              <a:spcBef>
                <a:spcPts val="0"/>
              </a:spcBef>
              <a:spcAft>
                <a:spcPts val="0"/>
              </a:spcAft>
              <a:buSzPts val="800"/>
              <a:buNone/>
            </a:pPr>
            <a:r>
              <a:t/>
            </a:r>
            <a:endParaRPr sz="1700">
              <a:solidFill>
                <a:schemeClr val="dk1"/>
              </a:solidFill>
              <a:latin typeface="Roboto"/>
              <a:ea typeface="Roboto"/>
              <a:cs typeface="Roboto"/>
              <a:sym typeface="Roboto"/>
            </a:endParaRPr>
          </a:p>
          <a:p>
            <a:pPr indent="0" lvl="0" marL="0" rtl="0" algn="l">
              <a:lnSpc>
                <a:spcPct val="100000"/>
              </a:lnSpc>
              <a:spcBef>
                <a:spcPts val="0"/>
              </a:spcBef>
              <a:spcAft>
                <a:spcPts val="0"/>
              </a:spcAft>
              <a:buSzPts val="800"/>
              <a:buNone/>
            </a:pPr>
            <a:r>
              <a:rPr b="1" lang="en-US" sz="1700">
                <a:solidFill>
                  <a:srgbClr val="ED2891"/>
                </a:solidFill>
                <a:latin typeface="Roboto"/>
                <a:ea typeface="Roboto"/>
                <a:cs typeface="Roboto"/>
                <a:sym typeface="Roboto"/>
              </a:rPr>
              <a:t>Instructions : </a:t>
            </a:r>
            <a:r>
              <a:rPr lang="en-US" sz="1700">
                <a:solidFill>
                  <a:schemeClr val="dk1"/>
                </a:solidFill>
                <a:latin typeface="Roboto"/>
                <a:ea typeface="Roboto"/>
                <a:cs typeface="Roboto"/>
                <a:sym typeface="Roboto"/>
              </a:rPr>
              <a:t>En groupe, discutez de ce scénario et des questions ci-dessous, puis réfléchissez à des activités susceptibles d’améliorer la fréquentation des centres de santé par les adolescentes.</a:t>
            </a:r>
            <a:endParaRPr sz="1700">
              <a:solidFill>
                <a:schemeClr val="dk1"/>
              </a:solidFill>
              <a:latin typeface="Roboto"/>
              <a:ea typeface="Roboto"/>
              <a:cs typeface="Roboto"/>
              <a:sym typeface="Roboto"/>
            </a:endParaRPr>
          </a:p>
          <a:p>
            <a:pPr indent="0" lvl="0" marL="0" rtl="0" algn="l">
              <a:lnSpc>
                <a:spcPct val="100000"/>
              </a:lnSpc>
              <a:spcBef>
                <a:spcPts val="0"/>
              </a:spcBef>
              <a:spcAft>
                <a:spcPts val="0"/>
              </a:spcAft>
              <a:buSzPts val="800"/>
              <a:buNone/>
            </a:pPr>
            <a:r>
              <a:t/>
            </a:r>
            <a:endParaRPr sz="1700">
              <a:solidFill>
                <a:schemeClr val="dk1"/>
              </a:solidFill>
              <a:latin typeface="Roboto"/>
              <a:ea typeface="Roboto"/>
              <a:cs typeface="Roboto"/>
              <a:sym typeface="Roboto"/>
            </a:endParaRPr>
          </a:p>
          <a:p>
            <a:pPr indent="0" lvl="0" marL="0" rtl="0" algn="l">
              <a:lnSpc>
                <a:spcPct val="100000"/>
              </a:lnSpc>
              <a:spcBef>
                <a:spcPts val="0"/>
              </a:spcBef>
              <a:spcAft>
                <a:spcPts val="0"/>
              </a:spcAft>
              <a:buSzPts val="800"/>
              <a:buNone/>
            </a:pPr>
            <a:r>
              <a:rPr b="1" lang="en-US" sz="1700">
                <a:solidFill>
                  <a:srgbClr val="ED2891"/>
                </a:solidFill>
                <a:latin typeface="Roboto"/>
                <a:ea typeface="Roboto"/>
                <a:cs typeface="Roboto"/>
                <a:sym typeface="Roboto"/>
              </a:rPr>
              <a:t>Questions à prendre en compte dans votre analyse de genre :</a:t>
            </a:r>
            <a:endParaRPr b="1" sz="1700">
              <a:solidFill>
                <a:srgbClr val="ED2891"/>
              </a:solidFill>
              <a:latin typeface="Roboto"/>
              <a:ea typeface="Roboto"/>
              <a:cs typeface="Roboto"/>
              <a:sym typeface="Roboto"/>
            </a:endParaRPr>
          </a:p>
          <a:p>
            <a:pPr indent="-336550" lvl="0" marL="457200" rtl="0" algn="l">
              <a:lnSpc>
                <a:spcPct val="100000"/>
              </a:lnSpc>
              <a:spcBef>
                <a:spcPts val="0"/>
              </a:spcBef>
              <a:spcAft>
                <a:spcPts val="0"/>
              </a:spcAft>
              <a:buClr>
                <a:schemeClr val="dk1"/>
              </a:buClr>
              <a:buSzPts val="1700"/>
              <a:buFont typeface="Roboto"/>
              <a:buAutoNum type="arabicPeriod"/>
            </a:pPr>
            <a:r>
              <a:rPr lang="en-US" sz="1700">
                <a:solidFill>
                  <a:schemeClr val="dk1"/>
                </a:solidFill>
                <a:latin typeface="Roboto"/>
                <a:ea typeface="Roboto"/>
                <a:cs typeface="Roboto"/>
                <a:sym typeface="Roboto"/>
              </a:rPr>
              <a:t>Quelles normes de genre pourraient influencer la fréquentation des centres de santé par les filles ?</a:t>
            </a:r>
            <a:endParaRPr sz="1700">
              <a:solidFill>
                <a:schemeClr val="dk1"/>
              </a:solidFill>
              <a:latin typeface="Roboto"/>
              <a:ea typeface="Roboto"/>
              <a:cs typeface="Roboto"/>
              <a:sym typeface="Roboto"/>
            </a:endParaRPr>
          </a:p>
          <a:p>
            <a:pPr indent="-336550" lvl="0" marL="457200" rtl="0" algn="l">
              <a:lnSpc>
                <a:spcPct val="100000"/>
              </a:lnSpc>
              <a:spcBef>
                <a:spcPts val="0"/>
              </a:spcBef>
              <a:spcAft>
                <a:spcPts val="0"/>
              </a:spcAft>
              <a:buClr>
                <a:schemeClr val="dk1"/>
              </a:buClr>
              <a:buSzPts val="1700"/>
              <a:buFont typeface="Roboto"/>
              <a:buAutoNum type="arabicPeriod"/>
            </a:pPr>
            <a:r>
              <a:rPr lang="en-US" sz="1700">
                <a:solidFill>
                  <a:schemeClr val="dk1"/>
                </a:solidFill>
                <a:latin typeface="Roboto"/>
                <a:ea typeface="Roboto"/>
                <a:cs typeface="Roboto"/>
                <a:sym typeface="Roboto"/>
              </a:rPr>
              <a:t>Comment les facteurs économiques pourraient-ils interagir avec le genre ?</a:t>
            </a:r>
            <a:endParaRPr sz="1700">
              <a:solidFill>
                <a:schemeClr val="dk1"/>
              </a:solidFill>
              <a:latin typeface="Roboto"/>
              <a:ea typeface="Roboto"/>
              <a:cs typeface="Roboto"/>
              <a:sym typeface="Roboto"/>
            </a:endParaRPr>
          </a:p>
          <a:p>
            <a:pPr indent="-336550" lvl="0" marL="457200" rtl="0" algn="l">
              <a:lnSpc>
                <a:spcPct val="100000"/>
              </a:lnSpc>
              <a:spcBef>
                <a:spcPts val="0"/>
              </a:spcBef>
              <a:spcAft>
                <a:spcPts val="0"/>
              </a:spcAft>
              <a:buClr>
                <a:schemeClr val="dk1"/>
              </a:buClr>
              <a:buSzPts val="1700"/>
              <a:buFont typeface="Roboto"/>
              <a:buAutoNum type="arabicPeriod"/>
            </a:pPr>
            <a:r>
              <a:rPr lang="en-US" sz="1700">
                <a:solidFill>
                  <a:schemeClr val="dk1"/>
                </a:solidFill>
                <a:latin typeface="Roboto"/>
                <a:ea typeface="Roboto"/>
                <a:cs typeface="Roboto"/>
                <a:sym typeface="Roboto"/>
              </a:rPr>
              <a:t>Quel rôle jouent les membres de la famille dans les décisions des filles en matière de soins de santé ?</a:t>
            </a:r>
            <a:endParaRPr sz="1700">
              <a:solidFill>
                <a:schemeClr val="dk1"/>
              </a:solidFill>
              <a:latin typeface="Roboto"/>
              <a:ea typeface="Roboto"/>
              <a:cs typeface="Roboto"/>
              <a:sym typeface="Roboto"/>
            </a:endParaRPr>
          </a:p>
          <a:p>
            <a:pPr indent="-336550" lvl="0" marL="457200" rtl="0" algn="l">
              <a:lnSpc>
                <a:spcPct val="100000"/>
              </a:lnSpc>
              <a:spcBef>
                <a:spcPts val="0"/>
              </a:spcBef>
              <a:spcAft>
                <a:spcPts val="0"/>
              </a:spcAft>
              <a:buClr>
                <a:schemeClr val="dk1"/>
              </a:buClr>
              <a:buSzPts val="1700"/>
              <a:buFont typeface="Roboto"/>
              <a:buAutoNum type="arabicPeriod"/>
            </a:pPr>
            <a:r>
              <a:rPr lang="en-US" sz="1700">
                <a:solidFill>
                  <a:schemeClr val="dk1"/>
                </a:solidFill>
                <a:latin typeface="Roboto"/>
                <a:ea typeface="Roboto"/>
                <a:cs typeface="Roboto"/>
                <a:sym typeface="Roboto"/>
              </a:rPr>
              <a:t>Comment le moment et le lieu des services pourraient-ils influencer l’accès ?</a:t>
            </a:r>
            <a:endParaRPr sz="1700">
              <a:solidFill>
                <a:schemeClr val="dk1"/>
              </a:solidFill>
              <a:latin typeface="Roboto"/>
              <a:ea typeface="Roboto"/>
              <a:cs typeface="Roboto"/>
              <a:sym typeface="Roboto"/>
            </a:endParaRPr>
          </a:p>
        </p:txBody>
      </p:sp>
      <p:pic>
        <p:nvPicPr>
          <p:cNvPr id="655" name="Google Shape;655;p24"/>
          <p:cNvPicPr preferRelativeResize="0"/>
          <p:nvPr/>
        </p:nvPicPr>
        <p:blipFill rotWithShape="1">
          <a:blip r:embed="rId3">
            <a:alphaModFix/>
          </a:blip>
          <a:srcRect b="0" l="0" r="0" t="0"/>
          <a:stretch/>
        </p:blipFill>
        <p:spPr>
          <a:xfrm>
            <a:off x="9561843" y="4088000"/>
            <a:ext cx="2302625" cy="246102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9" name="Shape 659"/>
        <p:cNvGrpSpPr/>
        <p:nvPr/>
      </p:nvGrpSpPr>
      <p:grpSpPr>
        <a:xfrm>
          <a:off x="0" y="0"/>
          <a:ext cx="0" cy="0"/>
          <a:chOff x="0" y="0"/>
          <a:chExt cx="0" cy="0"/>
        </a:xfrm>
      </p:grpSpPr>
      <p:sp>
        <p:nvSpPr>
          <p:cNvPr id="660" name="Google Shape;660;p25"/>
          <p:cNvSpPr txBox="1"/>
          <p:nvPr>
            <p:ph type="title"/>
          </p:nvPr>
        </p:nvSpPr>
        <p:spPr>
          <a:xfrm>
            <a:off x="415600" y="5933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00A880"/>
                </a:solidFill>
                <a:latin typeface="Bebas Neue"/>
                <a:ea typeface="Bebas Neue"/>
                <a:cs typeface="Bebas Neue"/>
                <a:sym typeface="Bebas Neue"/>
              </a:rPr>
              <a:t>Étude de cas : Approches à prendre en compte</a:t>
            </a:r>
            <a:endParaRPr sz="3200">
              <a:solidFill>
                <a:srgbClr val="ED2891"/>
              </a:solidFill>
              <a:latin typeface="Bebas Neue"/>
              <a:ea typeface="Bebas Neue"/>
              <a:cs typeface="Bebas Neue"/>
              <a:sym typeface="Bebas Neue"/>
            </a:endParaRPr>
          </a:p>
        </p:txBody>
      </p:sp>
      <p:sp>
        <p:nvSpPr>
          <p:cNvPr id="661" name="Google Shape;661;p25"/>
          <p:cNvSpPr txBox="1"/>
          <p:nvPr>
            <p:ph idx="1" type="body"/>
          </p:nvPr>
        </p:nvSpPr>
        <p:spPr>
          <a:xfrm>
            <a:off x="415600" y="1536625"/>
            <a:ext cx="9224700" cy="45552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800"/>
              <a:buNone/>
            </a:pPr>
            <a:r>
              <a:rPr b="1" lang="en-US" sz="2100">
                <a:solidFill>
                  <a:srgbClr val="345EAB"/>
                </a:solidFill>
                <a:latin typeface="Roboto"/>
                <a:ea typeface="Roboto"/>
                <a:cs typeface="Roboto"/>
                <a:sym typeface="Roboto"/>
              </a:rPr>
              <a:t>Solutions potentielles, tenant compte des genres et transformatrices en matière des genres :</a:t>
            </a:r>
            <a:endParaRPr b="1" sz="2100">
              <a:solidFill>
                <a:srgbClr val="345EAB"/>
              </a:solidFill>
              <a:latin typeface="Roboto"/>
              <a:ea typeface="Roboto"/>
              <a:cs typeface="Roboto"/>
              <a:sym typeface="Roboto"/>
            </a:endParaRPr>
          </a:p>
          <a:p>
            <a:pPr indent="-361950" lvl="0" marL="457200" marR="0" rtl="0" algn="l">
              <a:lnSpc>
                <a:spcPct val="100000"/>
              </a:lnSpc>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Impliquer les dirigeants communautaires et les familles pour lutter contre les normes restrictives</a:t>
            </a:r>
            <a:endParaRPr sz="2100">
              <a:solidFill>
                <a:schemeClr val="dk1"/>
              </a:solidFill>
              <a:latin typeface="Roboto"/>
              <a:ea typeface="Roboto"/>
              <a:cs typeface="Roboto"/>
              <a:sym typeface="Roboto"/>
            </a:endParaRPr>
          </a:p>
          <a:p>
            <a:pPr indent="-361950" lvl="0" marL="457200" marR="0" rtl="0" algn="l">
              <a:lnSpc>
                <a:spcPct val="100000"/>
              </a:lnSpc>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Fournir des services à des horaires adaptés aux emplois du temps des filles</a:t>
            </a:r>
            <a:endParaRPr sz="2100">
              <a:solidFill>
                <a:schemeClr val="dk1"/>
              </a:solidFill>
              <a:latin typeface="Roboto"/>
              <a:ea typeface="Roboto"/>
              <a:cs typeface="Roboto"/>
              <a:sym typeface="Roboto"/>
            </a:endParaRPr>
          </a:p>
          <a:p>
            <a:pPr indent="-361950" lvl="0" marL="457200" marR="0" rtl="0" algn="l">
              <a:lnSpc>
                <a:spcPct val="100000"/>
              </a:lnSpc>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Former les agents de santé féminins de la communauté locale à des soins tenant compte des genres et adaptés aux adolescentes</a:t>
            </a:r>
            <a:endParaRPr sz="2100">
              <a:solidFill>
                <a:schemeClr val="dk1"/>
              </a:solidFill>
              <a:latin typeface="Roboto"/>
              <a:ea typeface="Roboto"/>
              <a:cs typeface="Roboto"/>
              <a:sym typeface="Roboto"/>
            </a:endParaRPr>
          </a:p>
          <a:p>
            <a:pPr indent="-361950" lvl="0" marL="457200" marR="0" rtl="0" algn="l">
              <a:lnSpc>
                <a:spcPct val="100000"/>
              </a:lnSpc>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Créer des espaces sécurisés pour les adolescentes</a:t>
            </a:r>
            <a:endParaRPr sz="2100">
              <a:solidFill>
                <a:schemeClr val="dk1"/>
              </a:solidFill>
              <a:latin typeface="Roboto"/>
              <a:ea typeface="Roboto"/>
              <a:cs typeface="Roboto"/>
              <a:sym typeface="Roboto"/>
            </a:endParaRPr>
          </a:p>
          <a:p>
            <a:pPr indent="-361950" lvl="0" marL="457200" marR="0" rtl="0" algn="l">
              <a:lnSpc>
                <a:spcPct val="100000"/>
              </a:lnSpc>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Intégrer des volets d'autonomisation économique</a:t>
            </a:r>
            <a:endParaRPr sz="2100">
              <a:solidFill>
                <a:schemeClr val="dk1"/>
              </a:solidFill>
              <a:latin typeface="Roboto"/>
              <a:ea typeface="Roboto"/>
              <a:cs typeface="Roboto"/>
              <a:sym typeface="Roboto"/>
            </a:endParaRPr>
          </a:p>
          <a:p>
            <a:pPr indent="-361950" lvl="0" marL="457200" marR="0" rtl="0" algn="l">
              <a:lnSpc>
                <a:spcPct val="100000"/>
              </a:lnSpc>
              <a:spcBef>
                <a:spcPts val="1000"/>
              </a:spcBef>
              <a:spcAft>
                <a:spcPts val="1000"/>
              </a:spcAft>
              <a:buClr>
                <a:schemeClr val="dk1"/>
              </a:buClr>
              <a:buSzPts val="2100"/>
              <a:buFont typeface="Roboto"/>
              <a:buChar char="●"/>
            </a:pPr>
            <a:r>
              <a:rPr lang="en-US" sz="2100">
                <a:solidFill>
                  <a:schemeClr val="dk1"/>
                </a:solidFill>
                <a:latin typeface="Roboto"/>
                <a:ea typeface="Roboto"/>
                <a:cs typeface="Roboto"/>
                <a:sym typeface="Roboto"/>
              </a:rPr>
              <a:t>Élaborer des stratégies de sensibilisation ciblées pour différents groupes de filles</a:t>
            </a:r>
            <a:endParaRPr sz="2100">
              <a:solidFill>
                <a:schemeClr val="dk1"/>
              </a:solidFill>
              <a:latin typeface="Roboto"/>
              <a:ea typeface="Roboto"/>
              <a:cs typeface="Roboto"/>
              <a:sym typeface="Roboto"/>
            </a:endParaRPr>
          </a:p>
        </p:txBody>
      </p:sp>
      <p:pic>
        <p:nvPicPr>
          <p:cNvPr id="662" name="Google Shape;662;p25"/>
          <p:cNvPicPr preferRelativeResize="0"/>
          <p:nvPr/>
        </p:nvPicPr>
        <p:blipFill rotWithShape="1">
          <a:blip r:embed="rId3">
            <a:alphaModFix/>
          </a:blip>
          <a:srcRect b="0" l="0" r="0" t="0"/>
          <a:stretch/>
        </p:blipFill>
        <p:spPr>
          <a:xfrm>
            <a:off x="9561843" y="4088000"/>
            <a:ext cx="2302625" cy="246102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7" name="Shape 667"/>
        <p:cNvGrpSpPr/>
        <p:nvPr/>
      </p:nvGrpSpPr>
      <p:grpSpPr>
        <a:xfrm>
          <a:off x="0" y="0"/>
          <a:ext cx="0" cy="0"/>
          <a:chOff x="0" y="0"/>
          <a:chExt cx="0" cy="0"/>
        </a:xfrm>
      </p:grpSpPr>
      <p:sp>
        <p:nvSpPr>
          <p:cNvPr id="668" name="Google Shape;668;p26"/>
          <p:cNvSpPr txBox="1"/>
          <p:nvPr>
            <p:ph type="title"/>
          </p:nvPr>
        </p:nvSpPr>
        <p:spPr>
          <a:xfrm>
            <a:off x="3113025" y="2541102"/>
            <a:ext cx="4861500" cy="16488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6000"/>
              <a:buFont typeface="Bebas Neue"/>
              <a:buNone/>
            </a:pPr>
            <a:r>
              <a:rPr b="1" lang="en-US" sz="6000">
                <a:latin typeface="Bebas Neue"/>
                <a:ea typeface="Bebas Neue"/>
                <a:cs typeface="Bebas Neue"/>
                <a:sym typeface="Bebas Neue"/>
              </a:rPr>
              <a:t>4. Qu’est-ce que cela signifie pour votre rôle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2" name="Shape 672"/>
        <p:cNvGrpSpPr/>
        <p:nvPr/>
      </p:nvGrpSpPr>
      <p:grpSpPr>
        <a:xfrm>
          <a:off x="0" y="0"/>
          <a:ext cx="0" cy="0"/>
          <a:chOff x="0" y="0"/>
          <a:chExt cx="0" cy="0"/>
        </a:xfrm>
      </p:grpSpPr>
      <p:sp>
        <p:nvSpPr>
          <p:cNvPr id="673" name="Google Shape;673;p27"/>
          <p:cNvSpPr txBox="1"/>
          <p:nvPr/>
        </p:nvSpPr>
        <p:spPr>
          <a:xfrm>
            <a:off x="627298" y="484389"/>
            <a:ext cx="9425100" cy="6927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4500"/>
              <a:buFont typeface="Arial"/>
              <a:buNone/>
            </a:pPr>
            <a:r>
              <a:rPr b="1" i="0" lang="en-US" sz="4500" u="none" cap="none" strike="noStrike">
                <a:solidFill>
                  <a:srgbClr val="464646"/>
                </a:solidFill>
                <a:latin typeface="Bebas Neue"/>
                <a:ea typeface="Bebas Neue"/>
                <a:cs typeface="Bebas Neue"/>
                <a:sym typeface="Bebas Neue"/>
              </a:rPr>
              <a:t>Discuter</a:t>
            </a:r>
            <a:endParaRPr b="1" i="0" sz="4500" u="none" cap="none" strike="noStrike">
              <a:solidFill>
                <a:srgbClr val="464646"/>
              </a:solidFill>
              <a:latin typeface="Bebas Neue"/>
              <a:ea typeface="Bebas Neue"/>
              <a:cs typeface="Bebas Neue"/>
              <a:sym typeface="Bebas Neue"/>
            </a:endParaRPr>
          </a:p>
        </p:txBody>
      </p:sp>
      <p:sp>
        <p:nvSpPr>
          <p:cNvPr id="674" name="Google Shape;674;p27"/>
          <p:cNvSpPr/>
          <p:nvPr/>
        </p:nvSpPr>
        <p:spPr>
          <a:xfrm>
            <a:off x="1647150" y="2106425"/>
            <a:ext cx="5511300" cy="3457200"/>
          </a:xfrm>
          <a:prstGeom prst="roundRect">
            <a:avLst>
              <a:gd fmla="val 16667" name="adj"/>
            </a:avLst>
          </a:prstGeom>
          <a:solidFill>
            <a:srgbClr val="00A880"/>
          </a:solidFill>
          <a:ln cap="flat" cmpd="sng" w="28575">
            <a:solidFill>
              <a:srgbClr val="00A88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100"/>
              <a:buFont typeface="Arial"/>
              <a:buNone/>
            </a:pPr>
            <a:r>
              <a:rPr b="1" i="0" lang="en-US" sz="2100" u="none" cap="none" strike="noStrike">
                <a:solidFill>
                  <a:srgbClr val="FFFFFF"/>
                </a:solidFill>
                <a:latin typeface="Roboto"/>
                <a:ea typeface="Roboto"/>
                <a:cs typeface="Roboto"/>
                <a:sym typeface="Roboto"/>
              </a:rPr>
              <a:t>Comment l'intégration des questions de genre se manifeste-t-elle dans votre travail ?</a:t>
            </a:r>
            <a:endParaRPr b="1" i="0" sz="2100" u="none" cap="none" strike="noStrike">
              <a:solidFill>
                <a:srgbClr val="FFFFFF"/>
              </a:solidFill>
              <a:latin typeface="Roboto"/>
              <a:ea typeface="Roboto"/>
              <a:cs typeface="Roboto"/>
              <a:sym typeface="Roboto"/>
            </a:endParaRPr>
          </a:p>
          <a:p>
            <a:pPr indent="0" lvl="0" marL="0" marR="0" rtl="0" algn="ctr">
              <a:lnSpc>
                <a:spcPct val="100000"/>
              </a:lnSpc>
              <a:spcBef>
                <a:spcPts val="0"/>
              </a:spcBef>
              <a:spcAft>
                <a:spcPts val="0"/>
              </a:spcAft>
              <a:buClr>
                <a:srgbClr val="000000"/>
              </a:buClr>
              <a:buSzPts val="2100"/>
              <a:buFont typeface="Arial"/>
              <a:buNone/>
            </a:pPr>
            <a:r>
              <a:t/>
            </a:r>
            <a:endParaRPr b="1" i="0" sz="2100" u="none" cap="none" strike="noStrike">
              <a:solidFill>
                <a:srgbClr val="FFFFFF"/>
              </a:solidFill>
              <a:latin typeface="Roboto"/>
              <a:ea typeface="Roboto"/>
              <a:cs typeface="Roboto"/>
              <a:sym typeface="Roboto"/>
            </a:endParaRPr>
          </a:p>
          <a:p>
            <a:pPr indent="0" lvl="0" marL="0" marR="0" rtl="0" algn="ctr">
              <a:lnSpc>
                <a:spcPct val="100000"/>
              </a:lnSpc>
              <a:spcBef>
                <a:spcPts val="0"/>
              </a:spcBef>
              <a:spcAft>
                <a:spcPts val="0"/>
              </a:spcAft>
              <a:buClr>
                <a:srgbClr val="000000"/>
              </a:buClr>
              <a:buSzPts val="2100"/>
              <a:buFont typeface="Arial"/>
              <a:buNone/>
            </a:pPr>
            <a:r>
              <a:rPr b="1" i="0" lang="en-US" sz="2100" u="none" cap="none" strike="noStrike">
                <a:solidFill>
                  <a:srgbClr val="FFFFFF"/>
                </a:solidFill>
                <a:latin typeface="Roboto"/>
                <a:ea typeface="Roboto"/>
                <a:cs typeface="Roboto"/>
                <a:sym typeface="Roboto"/>
              </a:rPr>
              <a:t>Quelles sont les opportunités que vous voyez dans votre organisation pour intégrer une perspective de genre plus forte ?</a:t>
            </a:r>
            <a:endParaRPr b="1" i="0" sz="2100" u="none" cap="none" strike="noStrike">
              <a:solidFill>
                <a:srgbClr val="FFFFFF"/>
              </a:solidFill>
              <a:latin typeface="Roboto"/>
              <a:ea typeface="Roboto"/>
              <a:cs typeface="Roboto"/>
              <a:sym typeface="Roboto"/>
            </a:endParaRPr>
          </a:p>
        </p:txBody>
      </p:sp>
      <p:pic>
        <p:nvPicPr>
          <p:cNvPr id="675" name="Google Shape;675;p27"/>
          <p:cNvPicPr preferRelativeResize="0"/>
          <p:nvPr/>
        </p:nvPicPr>
        <p:blipFill rotWithShape="1">
          <a:blip r:embed="rId3">
            <a:alphaModFix/>
          </a:blip>
          <a:srcRect b="0" l="0" r="0" t="0"/>
          <a:stretch/>
        </p:blipFill>
        <p:spPr>
          <a:xfrm>
            <a:off x="8915100" y="3791100"/>
            <a:ext cx="2653375" cy="246837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9" name="Shape 679"/>
        <p:cNvGrpSpPr/>
        <p:nvPr/>
      </p:nvGrpSpPr>
      <p:grpSpPr>
        <a:xfrm>
          <a:off x="0" y="0"/>
          <a:ext cx="0" cy="0"/>
          <a:chOff x="0" y="0"/>
          <a:chExt cx="0" cy="0"/>
        </a:xfrm>
      </p:grpSpPr>
      <p:sp>
        <p:nvSpPr>
          <p:cNvPr id="680" name="Google Shape;680;p28"/>
          <p:cNvSpPr txBox="1"/>
          <p:nvPr>
            <p:ph type="title"/>
          </p:nvPr>
        </p:nvSpPr>
        <p:spPr>
          <a:xfrm>
            <a:off x="415650" y="460842"/>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ED2891"/>
                </a:solidFill>
                <a:latin typeface="Bebas Neue"/>
                <a:ea typeface="Bebas Neue"/>
                <a:cs typeface="Bebas Neue"/>
                <a:sym typeface="Bebas Neue"/>
              </a:rPr>
              <a:t>Points clés à retenir</a:t>
            </a:r>
            <a:endParaRPr sz="4400">
              <a:solidFill>
                <a:srgbClr val="ED2891"/>
              </a:solidFill>
              <a:latin typeface="Bebas Neue"/>
              <a:ea typeface="Bebas Neue"/>
              <a:cs typeface="Bebas Neue"/>
              <a:sym typeface="Bebas Neue"/>
            </a:endParaRPr>
          </a:p>
        </p:txBody>
      </p:sp>
      <p:sp>
        <p:nvSpPr>
          <p:cNvPr id="681" name="Google Shape;681;p28"/>
          <p:cNvSpPr/>
          <p:nvPr/>
        </p:nvSpPr>
        <p:spPr>
          <a:xfrm>
            <a:off x="719225" y="1665525"/>
            <a:ext cx="11347500" cy="959700"/>
          </a:xfrm>
          <a:prstGeom prst="roundRect">
            <a:avLst>
              <a:gd fmla="val 16667" name="adj"/>
            </a:avLst>
          </a:prstGeom>
          <a:solidFill>
            <a:schemeClr val="lt1"/>
          </a:solidFill>
          <a:ln cap="flat" cmpd="sng" w="28575">
            <a:solidFill>
              <a:srgbClr val="59BCC7"/>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1000"/>
              </a:spcAft>
              <a:buClr>
                <a:schemeClr val="dk1"/>
              </a:buClr>
              <a:buSzPts val="1100"/>
              <a:buFont typeface="Arial"/>
              <a:buNone/>
            </a:pPr>
            <a:r>
              <a:rPr b="0" i="0" lang="en-US" sz="1900" u="none" cap="none" strike="noStrike">
                <a:solidFill>
                  <a:schemeClr val="dk1"/>
                </a:solidFill>
                <a:latin typeface="Roboto"/>
                <a:ea typeface="Roboto"/>
                <a:cs typeface="Roboto"/>
                <a:sym typeface="Roboto"/>
              </a:rPr>
              <a:t>L’intégration du genre est essentielle pour une programmation efficace dans tous les secteurs.</a:t>
            </a:r>
            <a:endParaRPr b="0" i="0" sz="1900" u="none" cap="none" strike="noStrike">
              <a:solidFill>
                <a:schemeClr val="dk1"/>
              </a:solidFill>
              <a:latin typeface="Roboto"/>
              <a:ea typeface="Roboto"/>
              <a:cs typeface="Roboto"/>
              <a:sym typeface="Roboto"/>
            </a:endParaRPr>
          </a:p>
        </p:txBody>
      </p:sp>
      <p:sp>
        <p:nvSpPr>
          <p:cNvPr id="682" name="Google Shape;682;p28"/>
          <p:cNvSpPr/>
          <p:nvPr/>
        </p:nvSpPr>
        <p:spPr>
          <a:xfrm>
            <a:off x="719225" y="5076400"/>
            <a:ext cx="11347500" cy="1055100"/>
          </a:xfrm>
          <a:prstGeom prst="roundRect">
            <a:avLst>
              <a:gd fmla="val 16667" name="adj"/>
            </a:avLst>
          </a:prstGeom>
          <a:solidFill>
            <a:schemeClr val="lt1"/>
          </a:solidFill>
          <a:ln cap="flat" cmpd="sng" w="28575">
            <a:solidFill>
              <a:srgbClr val="4DACBF"/>
            </a:solidFill>
            <a:prstDash val="solid"/>
            <a:round/>
            <a:headEnd len="sm" w="sm" type="none"/>
            <a:tailEnd len="sm" w="sm" type="none"/>
          </a:ln>
        </p:spPr>
        <p:txBody>
          <a:bodyPr anchorCtr="0" anchor="ctr" bIns="121900" lIns="121900" spcFirstLastPara="1" rIns="121900" wrap="square" tIns="0">
            <a:noAutofit/>
          </a:bodyPr>
          <a:lstStyle/>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chemeClr val="dk1"/>
                </a:solidFill>
                <a:latin typeface="Roboto"/>
                <a:ea typeface="Roboto"/>
                <a:cs typeface="Roboto"/>
                <a:sym typeface="Roboto"/>
              </a:rPr>
              <a:t>L’intégration du genre n’est pas seulement pertinente pour le personnel des programmes, mais peut et doit être applicable à n’importe quel rôle dans une organisation.</a:t>
            </a:r>
            <a:endParaRPr b="0" i="0" sz="1900" u="none" cap="none" strike="noStrike">
              <a:solidFill>
                <a:schemeClr val="dk1"/>
              </a:solidFill>
              <a:latin typeface="Roboto"/>
              <a:ea typeface="Roboto"/>
              <a:cs typeface="Roboto"/>
              <a:sym typeface="Roboto"/>
            </a:endParaRPr>
          </a:p>
        </p:txBody>
      </p:sp>
      <p:sp>
        <p:nvSpPr>
          <p:cNvPr id="683" name="Google Shape;683;p28"/>
          <p:cNvSpPr/>
          <p:nvPr/>
        </p:nvSpPr>
        <p:spPr>
          <a:xfrm>
            <a:off x="719225" y="2735150"/>
            <a:ext cx="11347500" cy="959700"/>
          </a:xfrm>
          <a:prstGeom prst="roundRect">
            <a:avLst>
              <a:gd fmla="val 16667" name="adj"/>
            </a:avLst>
          </a:prstGeom>
          <a:solidFill>
            <a:schemeClr val="lt1"/>
          </a:solidFill>
          <a:ln cap="flat" cmpd="sng" w="28575">
            <a:solidFill>
              <a:srgbClr val="345EAB"/>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chemeClr val="dk1"/>
              </a:buClr>
              <a:buSzPts val="1100"/>
              <a:buFont typeface="Arial"/>
              <a:buNone/>
            </a:pPr>
            <a:r>
              <a:rPr b="0" i="0" lang="en-US" sz="1900" u="none" cap="none" strike="noStrike">
                <a:solidFill>
                  <a:schemeClr val="dk1"/>
                </a:solidFill>
                <a:latin typeface="Roboto"/>
                <a:ea typeface="Roboto"/>
                <a:cs typeface="Roboto"/>
                <a:sym typeface="Roboto"/>
              </a:rPr>
              <a:t>Comprendre les barrières liées au genre, y compris les normes de genre, est essentiel à la réussite du programme.</a:t>
            </a:r>
            <a:endParaRPr b="0" i="0" sz="1900" u="none" cap="none" strike="noStrike">
              <a:solidFill>
                <a:schemeClr val="dk1"/>
              </a:solidFill>
              <a:latin typeface="Roboto"/>
              <a:ea typeface="Roboto"/>
              <a:cs typeface="Roboto"/>
              <a:sym typeface="Roboto"/>
            </a:endParaRPr>
          </a:p>
        </p:txBody>
      </p:sp>
      <p:sp>
        <p:nvSpPr>
          <p:cNvPr id="684" name="Google Shape;684;p28"/>
          <p:cNvSpPr/>
          <p:nvPr/>
        </p:nvSpPr>
        <p:spPr>
          <a:xfrm>
            <a:off x="719225" y="3804775"/>
            <a:ext cx="11347500" cy="1161600"/>
          </a:xfrm>
          <a:prstGeom prst="roundRect">
            <a:avLst>
              <a:gd fmla="val 16667" name="adj"/>
            </a:avLst>
          </a:prstGeom>
          <a:solidFill>
            <a:schemeClr val="lt1"/>
          </a:solidFill>
          <a:ln cap="flat" cmpd="sng" w="28575">
            <a:solidFill>
              <a:srgbClr val="EA155B"/>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chemeClr val="dk1"/>
                </a:solidFill>
                <a:latin typeface="Roboto"/>
                <a:ea typeface="Roboto"/>
                <a:cs typeface="Roboto"/>
                <a:sym typeface="Roboto"/>
              </a:rPr>
              <a:t>L’analyse de genre permet d’identifier les obstacles et les facteurs favorisant les objectifs du programme et l’égalité des genres, ainsi que l’agentivité des femmes et des filles.</a:t>
            </a:r>
            <a:endParaRPr b="1" i="0" sz="1900" u="none" cap="none" strike="noStrike">
              <a:solidFill>
                <a:schemeClr val="dk1"/>
              </a:solidFill>
              <a:latin typeface="Roboto"/>
              <a:ea typeface="Roboto"/>
              <a:cs typeface="Roboto"/>
              <a:sym typeface="Roboto"/>
            </a:endParaRPr>
          </a:p>
        </p:txBody>
      </p:sp>
      <p:sp>
        <p:nvSpPr>
          <p:cNvPr id="685" name="Google Shape;685;p28"/>
          <p:cNvSpPr txBox="1"/>
          <p:nvPr/>
        </p:nvSpPr>
        <p:spPr>
          <a:xfrm>
            <a:off x="125275" y="1399692"/>
            <a:ext cx="719100" cy="4331400"/>
          </a:xfrm>
          <a:prstGeom prst="rect">
            <a:avLst/>
          </a:prstGeom>
          <a:noFill/>
          <a:ln>
            <a:noFill/>
          </a:ln>
        </p:spPr>
        <p:txBody>
          <a:bodyPr anchorCtr="0" anchor="t" bIns="121900" lIns="121900" spcFirstLastPara="1" rIns="121900" wrap="square" tIns="121900">
            <a:spAutoFit/>
          </a:bodyPr>
          <a:lstStyle/>
          <a:p>
            <a:pPr indent="0" lvl="0" marL="0" marR="0" rtl="0" algn="l">
              <a:lnSpc>
                <a:spcPct val="190000"/>
              </a:lnSpc>
              <a:spcBef>
                <a:spcPts val="0"/>
              </a:spcBef>
              <a:spcAft>
                <a:spcPts val="0"/>
              </a:spcAft>
              <a:buClr>
                <a:srgbClr val="000000"/>
              </a:buClr>
              <a:buSzPts val="3700"/>
              <a:buFont typeface="Arial"/>
              <a:buNone/>
            </a:pPr>
            <a:r>
              <a:rPr b="1" i="0" lang="en-US" sz="3700" u="none" cap="none" strike="noStrike">
                <a:solidFill>
                  <a:srgbClr val="00A880"/>
                </a:solidFill>
                <a:latin typeface="Roboto"/>
                <a:ea typeface="Roboto"/>
                <a:cs typeface="Roboto"/>
                <a:sym typeface="Roboto"/>
              </a:rPr>
              <a:t>1.</a:t>
            </a:r>
            <a:endParaRPr b="1" i="0" sz="3700" u="none" cap="none" strike="noStrike">
              <a:solidFill>
                <a:srgbClr val="00A880"/>
              </a:solidFill>
              <a:latin typeface="Roboto"/>
              <a:ea typeface="Roboto"/>
              <a:cs typeface="Roboto"/>
              <a:sym typeface="Roboto"/>
            </a:endParaRPr>
          </a:p>
          <a:p>
            <a:pPr indent="0" lvl="0" marL="0" marR="0" rtl="0" algn="l">
              <a:lnSpc>
                <a:spcPct val="190000"/>
              </a:lnSpc>
              <a:spcBef>
                <a:spcPts val="700"/>
              </a:spcBef>
              <a:spcAft>
                <a:spcPts val="0"/>
              </a:spcAft>
              <a:buClr>
                <a:srgbClr val="000000"/>
              </a:buClr>
              <a:buSzPts val="3700"/>
              <a:buFont typeface="Arial"/>
              <a:buNone/>
            </a:pPr>
            <a:r>
              <a:rPr b="1" i="0" lang="en-US" sz="3700" u="none" cap="none" strike="noStrike">
                <a:solidFill>
                  <a:srgbClr val="00A880"/>
                </a:solidFill>
                <a:latin typeface="Roboto"/>
                <a:ea typeface="Roboto"/>
                <a:cs typeface="Roboto"/>
                <a:sym typeface="Roboto"/>
              </a:rPr>
              <a:t>2.</a:t>
            </a:r>
            <a:endParaRPr b="1" i="0" sz="3700" u="none" cap="none" strike="noStrike">
              <a:solidFill>
                <a:srgbClr val="00A880"/>
              </a:solidFill>
              <a:latin typeface="Roboto"/>
              <a:ea typeface="Roboto"/>
              <a:cs typeface="Roboto"/>
              <a:sym typeface="Roboto"/>
            </a:endParaRPr>
          </a:p>
          <a:p>
            <a:pPr indent="0" lvl="0" marL="0" marR="0" rtl="0" algn="l">
              <a:lnSpc>
                <a:spcPct val="190000"/>
              </a:lnSpc>
              <a:spcBef>
                <a:spcPts val="700"/>
              </a:spcBef>
              <a:spcAft>
                <a:spcPts val="0"/>
              </a:spcAft>
              <a:buClr>
                <a:srgbClr val="000000"/>
              </a:buClr>
              <a:buSzPts val="3700"/>
              <a:buFont typeface="Arial"/>
              <a:buNone/>
            </a:pPr>
            <a:r>
              <a:rPr b="1" i="0" lang="en-US" sz="3700" u="none" cap="none" strike="noStrike">
                <a:solidFill>
                  <a:srgbClr val="00A880"/>
                </a:solidFill>
                <a:latin typeface="Roboto"/>
                <a:ea typeface="Roboto"/>
                <a:cs typeface="Roboto"/>
                <a:sym typeface="Roboto"/>
              </a:rPr>
              <a:t>3.</a:t>
            </a:r>
            <a:endParaRPr b="1" i="0" sz="3700" u="none" cap="none" strike="noStrike">
              <a:solidFill>
                <a:srgbClr val="00A880"/>
              </a:solidFill>
              <a:latin typeface="Roboto"/>
              <a:ea typeface="Roboto"/>
              <a:cs typeface="Roboto"/>
              <a:sym typeface="Roboto"/>
            </a:endParaRPr>
          </a:p>
          <a:p>
            <a:pPr indent="0" lvl="0" marL="0" marR="0" rtl="0" algn="l">
              <a:lnSpc>
                <a:spcPct val="190000"/>
              </a:lnSpc>
              <a:spcBef>
                <a:spcPts val="700"/>
              </a:spcBef>
              <a:spcAft>
                <a:spcPts val="700"/>
              </a:spcAft>
              <a:buClr>
                <a:srgbClr val="000000"/>
              </a:buClr>
              <a:buSzPts val="3700"/>
              <a:buFont typeface="Arial"/>
              <a:buNone/>
            </a:pPr>
            <a:r>
              <a:rPr b="1" i="0" lang="en-US" sz="3700" u="none" cap="none" strike="noStrike">
                <a:solidFill>
                  <a:srgbClr val="00A880"/>
                </a:solidFill>
                <a:latin typeface="Roboto"/>
                <a:ea typeface="Roboto"/>
                <a:cs typeface="Roboto"/>
                <a:sym typeface="Roboto"/>
              </a:rPr>
              <a:t>4.</a:t>
            </a:r>
            <a:endParaRPr b="1" i="0" sz="3700" u="none" cap="none" strike="noStrike">
              <a:solidFill>
                <a:srgbClr val="00A880"/>
              </a:solidFill>
              <a:latin typeface="Roboto"/>
              <a:ea typeface="Roboto"/>
              <a:cs typeface="Roboto"/>
              <a:sym typeface="Roboto"/>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0" name="Shape 690"/>
        <p:cNvGrpSpPr/>
        <p:nvPr/>
      </p:nvGrpSpPr>
      <p:grpSpPr>
        <a:xfrm>
          <a:off x="0" y="0"/>
          <a:ext cx="0" cy="0"/>
          <a:chOff x="0" y="0"/>
          <a:chExt cx="0" cy="0"/>
        </a:xfrm>
      </p:grpSpPr>
      <p:sp>
        <p:nvSpPr>
          <p:cNvPr id="691" name="Google Shape;691;p29"/>
          <p:cNvSpPr txBox="1"/>
          <p:nvPr>
            <p:ph type="title"/>
          </p:nvPr>
        </p:nvSpPr>
        <p:spPr>
          <a:xfrm>
            <a:off x="3113025" y="2541102"/>
            <a:ext cx="4861500" cy="15825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6000"/>
              <a:buFont typeface="Bebas Neue"/>
              <a:buNone/>
            </a:pPr>
            <a:r>
              <a:rPr b="1" lang="en-US" sz="6000">
                <a:latin typeface="Bebas Neue"/>
                <a:ea typeface="Bebas Neue"/>
                <a:cs typeface="Bebas Neue"/>
                <a:sym typeface="Bebas Neue"/>
              </a:rPr>
              <a:t>5. ressources supplémentaires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3"/>
          <p:cNvSpPr txBox="1"/>
          <p:nvPr>
            <p:ph type="title"/>
          </p:nvPr>
        </p:nvSpPr>
        <p:spPr>
          <a:xfrm>
            <a:off x="356650" y="20717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1" lang="en-US">
                <a:solidFill>
                  <a:schemeClr val="accent3"/>
                </a:solidFill>
                <a:latin typeface="Bebas Neue"/>
                <a:ea typeface="Bebas Neue"/>
                <a:cs typeface="Bebas Neue"/>
                <a:sym typeface="Bebas Neue"/>
              </a:rPr>
              <a:t>ORDRE DU JOUR</a:t>
            </a:r>
            <a:endParaRPr b="1">
              <a:solidFill>
                <a:schemeClr val="accent3"/>
              </a:solidFill>
              <a:latin typeface="Bebas Neue"/>
              <a:ea typeface="Bebas Neue"/>
              <a:cs typeface="Bebas Neue"/>
              <a:sym typeface="Bebas Neue"/>
            </a:endParaRPr>
          </a:p>
        </p:txBody>
      </p:sp>
      <p:graphicFrame>
        <p:nvGraphicFramePr>
          <p:cNvPr id="331" name="Google Shape;331;p3"/>
          <p:cNvGraphicFramePr/>
          <p:nvPr/>
        </p:nvGraphicFramePr>
        <p:xfrm>
          <a:off x="795547" y="1606525"/>
          <a:ext cx="3000000" cy="3000000"/>
        </p:xfrm>
        <a:graphic>
          <a:graphicData uri="http://schemas.openxmlformats.org/drawingml/2006/table">
            <a:tbl>
              <a:tblPr>
                <a:noFill/>
                <a:tableStyleId>{D81A6C99-7BF0-4F3F-9864-0DF5E67C7053}</a:tableStyleId>
              </a:tblPr>
              <a:tblGrid>
                <a:gridCol w="1191475"/>
                <a:gridCol w="6425425"/>
                <a:gridCol w="3109000"/>
              </a:tblGrid>
              <a:tr h="395825">
                <a:tc>
                  <a:txBody>
                    <a:bodyPr/>
                    <a:lstStyle/>
                    <a:p>
                      <a:pPr indent="0" lvl="0" marL="0" marR="0" rtl="0" algn="l">
                        <a:lnSpc>
                          <a:spcPct val="100000"/>
                        </a:lnSpc>
                        <a:spcBef>
                          <a:spcPts val="0"/>
                        </a:spcBef>
                        <a:spcAft>
                          <a:spcPts val="0"/>
                        </a:spcAft>
                        <a:buClr>
                          <a:srgbClr val="000000"/>
                        </a:buClr>
                        <a:buSzPts val="1300"/>
                        <a:buFont typeface="Arial"/>
                        <a:buNone/>
                      </a:pPr>
                      <a:r>
                        <a:rPr b="1" lang="en-US" sz="1500" u="none" cap="none" strike="noStrike">
                          <a:solidFill>
                            <a:srgbClr val="FFFFFF"/>
                          </a:solidFill>
                          <a:latin typeface="Roboto"/>
                          <a:ea typeface="Roboto"/>
                          <a:cs typeface="Roboto"/>
                          <a:sym typeface="Roboto"/>
                        </a:rPr>
                        <a:t>Temps</a:t>
                      </a:r>
                      <a:endParaRPr b="1" sz="1500" u="none" cap="none" strike="noStrike">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474748"/>
                    </a:solidFill>
                  </a:tcPr>
                </a:tc>
                <a:tc>
                  <a:txBody>
                    <a:bodyPr/>
                    <a:lstStyle/>
                    <a:p>
                      <a:pPr indent="0" lvl="0" marL="0" marR="0" rtl="0" algn="l">
                        <a:lnSpc>
                          <a:spcPct val="100000"/>
                        </a:lnSpc>
                        <a:spcBef>
                          <a:spcPts val="0"/>
                        </a:spcBef>
                        <a:spcAft>
                          <a:spcPts val="0"/>
                        </a:spcAft>
                        <a:buClr>
                          <a:srgbClr val="000000"/>
                        </a:buClr>
                        <a:buSzPts val="1300"/>
                        <a:buFont typeface="Arial"/>
                        <a:buNone/>
                      </a:pPr>
                      <a:r>
                        <a:rPr b="1" lang="en-US" sz="1500" u="none" cap="none" strike="noStrike">
                          <a:solidFill>
                            <a:srgbClr val="FFFFFF"/>
                          </a:solidFill>
                          <a:latin typeface="Roboto"/>
                          <a:ea typeface="Roboto"/>
                          <a:cs typeface="Roboto"/>
                          <a:sym typeface="Roboto"/>
                        </a:rPr>
                        <a:t>Activité</a:t>
                      </a:r>
                      <a:endParaRPr b="1" sz="15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474748"/>
                    </a:solidFill>
                  </a:tcPr>
                </a:tc>
                <a:tc>
                  <a:txBody>
                    <a:bodyPr/>
                    <a:lstStyle/>
                    <a:p>
                      <a:pPr indent="0" lvl="0" marL="0" marR="0" rtl="0" algn="l">
                        <a:lnSpc>
                          <a:spcPct val="100000"/>
                        </a:lnSpc>
                        <a:spcBef>
                          <a:spcPts val="0"/>
                        </a:spcBef>
                        <a:spcAft>
                          <a:spcPts val="0"/>
                        </a:spcAft>
                        <a:buClr>
                          <a:srgbClr val="000000"/>
                        </a:buClr>
                        <a:buSzPts val="1300"/>
                        <a:buFont typeface="Arial"/>
                        <a:buNone/>
                      </a:pPr>
                      <a:r>
                        <a:rPr b="1" lang="en-US" sz="1500" u="none" cap="none" strike="noStrike">
                          <a:solidFill>
                            <a:srgbClr val="FFFFFF"/>
                          </a:solidFill>
                          <a:latin typeface="Roboto"/>
                          <a:ea typeface="Roboto"/>
                          <a:cs typeface="Roboto"/>
                          <a:sym typeface="Roboto"/>
                        </a:rPr>
                        <a:t>Format</a:t>
                      </a:r>
                      <a:endParaRPr b="1" sz="15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474748"/>
                    </a:solidFill>
                  </a:tcPr>
                </a:tc>
              </a:tr>
              <a:tr h="388275">
                <a:tc>
                  <a:txBody>
                    <a:bodyPr/>
                    <a:lstStyle/>
                    <a:p>
                      <a:pPr indent="0" lvl="0" marL="0" marR="0" rtl="0" algn="l">
                        <a:lnSpc>
                          <a:spcPct val="100000"/>
                        </a:lnSpc>
                        <a:spcBef>
                          <a:spcPts val="0"/>
                        </a:spcBef>
                        <a:spcAft>
                          <a:spcPts val="0"/>
                        </a:spcAft>
                        <a:buClr>
                          <a:srgbClr val="000000"/>
                        </a:buClr>
                        <a:buSzPts val="1500"/>
                        <a:buFont typeface="Arial"/>
                        <a:buNone/>
                      </a:pPr>
                      <a:r>
                        <a:rPr b="1" lang="en-US" sz="1500" u="none" cap="none" strike="noStrike">
                          <a:solidFill>
                            <a:srgbClr val="FFFFFF"/>
                          </a:solidFill>
                          <a:latin typeface="Roboto"/>
                          <a:ea typeface="Roboto"/>
                          <a:cs typeface="Roboto"/>
                          <a:sym typeface="Roboto"/>
                        </a:rPr>
                        <a:t>5 minutes</a:t>
                      </a:r>
                      <a:endParaRPr b="1" sz="15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latin typeface="Roboto"/>
                          <a:ea typeface="Roboto"/>
                          <a:cs typeface="Roboto"/>
                          <a:sym typeface="Roboto"/>
                        </a:rPr>
                        <a:t>Brise-glace et présentations</a:t>
                      </a:r>
                      <a:endParaRPr sz="15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latin typeface="Roboto"/>
                          <a:ea typeface="Roboto"/>
                          <a:cs typeface="Roboto"/>
                          <a:sym typeface="Roboto"/>
                        </a:rPr>
                        <a:t>Fonction de chat / discussion plénière</a:t>
                      </a:r>
                      <a:endParaRPr sz="15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8275">
                <a:tc>
                  <a:txBody>
                    <a:bodyPr/>
                    <a:lstStyle/>
                    <a:p>
                      <a:pPr indent="0" lvl="0" marL="0" marR="0" rtl="0" algn="l">
                        <a:lnSpc>
                          <a:spcPct val="100000"/>
                        </a:lnSpc>
                        <a:spcBef>
                          <a:spcPts val="0"/>
                        </a:spcBef>
                        <a:spcAft>
                          <a:spcPts val="0"/>
                        </a:spcAft>
                        <a:buClr>
                          <a:srgbClr val="000000"/>
                        </a:buClr>
                        <a:buSzPts val="1500"/>
                        <a:buFont typeface="Arial"/>
                        <a:buNone/>
                      </a:pPr>
                      <a:r>
                        <a:rPr b="1" lang="en-US" sz="1500" u="none" cap="none" strike="noStrike">
                          <a:solidFill>
                            <a:srgbClr val="FFFFFF"/>
                          </a:solidFill>
                          <a:latin typeface="Roboto"/>
                          <a:ea typeface="Roboto"/>
                          <a:cs typeface="Roboto"/>
                          <a:sym typeface="Roboto"/>
                        </a:rPr>
                        <a:t>10 minutes</a:t>
                      </a:r>
                      <a:endParaRPr b="1" sz="15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solidFill>
                            <a:schemeClr val="dk1"/>
                          </a:solidFill>
                          <a:latin typeface="Roboto"/>
                          <a:ea typeface="Roboto"/>
                          <a:cs typeface="Roboto"/>
                          <a:sym typeface="Roboto"/>
                        </a:rPr>
                        <a:t>Concepts clés</a:t>
                      </a:r>
                      <a:endParaRPr sz="15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solidFill>
                            <a:schemeClr val="dk1"/>
                          </a:solidFill>
                          <a:latin typeface="Roboto"/>
                          <a:ea typeface="Roboto"/>
                          <a:cs typeface="Roboto"/>
                          <a:sym typeface="Roboto"/>
                        </a:rPr>
                        <a:t>Quiz et présentation</a:t>
                      </a:r>
                      <a:endParaRPr sz="15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8275">
                <a:tc>
                  <a:txBody>
                    <a:bodyPr/>
                    <a:lstStyle/>
                    <a:p>
                      <a:pPr indent="0" lvl="0" marL="0" marR="0" rtl="0" algn="l">
                        <a:lnSpc>
                          <a:spcPct val="100000"/>
                        </a:lnSpc>
                        <a:spcBef>
                          <a:spcPts val="0"/>
                        </a:spcBef>
                        <a:spcAft>
                          <a:spcPts val="0"/>
                        </a:spcAft>
                        <a:buClr>
                          <a:srgbClr val="000000"/>
                        </a:buClr>
                        <a:buSzPts val="1500"/>
                        <a:buFont typeface="Arial"/>
                        <a:buNone/>
                      </a:pPr>
                      <a:r>
                        <a:rPr b="1" lang="en-US" sz="1500" u="none" cap="none" strike="noStrike">
                          <a:solidFill>
                            <a:srgbClr val="FFFFFF"/>
                          </a:solidFill>
                          <a:latin typeface="Roboto"/>
                          <a:ea typeface="Roboto"/>
                          <a:cs typeface="Roboto"/>
                          <a:sym typeface="Roboto"/>
                        </a:rPr>
                        <a:t>20 minutes</a:t>
                      </a:r>
                      <a:endParaRPr b="1" sz="15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latin typeface="Roboto"/>
                          <a:ea typeface="Roboto"/>
                          <a:cs typeface="Roboto"/>
                          <a:sym typeface="Roboto"/>
                        </a:rPr>
                        <a:t>Normes de genre et programmes transformateurs en matière des genres</a:t>
                      </a:r>
                      <a:endParaRPr sz="1500" u="none" cap="none" strike="noStrike">
                        <a:solidFill>
                          <a:schemeClr val="dk1"/>
                        </a:solidFill>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latin typeface="Roboto"/>
                          <a:ea typeface="Roboto"/>
                          <a:cs typeface="Roboto"/>
                          <a:sym typeface="Roboto"/>
                        </a:rPr>
                        <a:t>Présentation, discussion et quiz</a:t>
                      </a:r>
                      <a:endParaRPr sz="1500" u="none" cap="none" strike="noStrike">
                        <a:solidFill>
                          <a:schemeClr val="dk1"/>
                        </a:solidFill>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8275">
                <a:tc>
                  <a:txBody>
                    <a:bodyPr/>
                    <a:lstStyle/>
                    <a:p>
                      <a:pPr indent="0" lvl="0" marL="0" marR="0" rtl="0" algn="l">
                        <a:lnSpc>
                          <a:spcPct val="100000"/>
                        </a:lnSpc>
                        <a:spcBef>
                          <a:spcPts val="0"/>
                        </a:spcBef>
                        <a:spcAft>
                          <a:spcPts val="0"/>
                        </a:spcAft>
                        <a:buClr>
                          <a:srgbClr val="000000"/>
                        </a:buClr>
                        <a:buSzPts val="1500"/>
                        <a:buFont typeface="Arial"/>
                        <a:buNone/>
                      </a:pPr>
                      <a:r>
                        <a:rPr b="1" lang="en-US" sz="1500" u="none" cap="none" strike="noStrike">
                          <a:solidFill>
                            <a:srgbClr val="FFFFFF"/>
                          </a:solidFill>
                          <a:latin typeface="Roboto"/>
                          <a:ea typeface="Roboto"/>
                          <a:cs typeface="Roboto"/>
                          <a:sym typeface="Roboto"/>
                        </a:rPr>
                        <a:t>25 minutes</a:t>
                      </a:r>
                      <a:endParaRPr b="1" sz="15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latin typeface="Roboto"/>
                          <a:ea typeface="Roboto"/>
                          <a:cs typeface="Roboto"/>
                          <a:sym typeface="Roboto"/>
                        </a:rPr>
                        <a:t>L'intégration du genre dans la pratique</a:t>
                      </a:r>
                      <a:endParaRPr sz="15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latin typeface="Roboto"/>
                          <a:ea typeface="Roboto"/>
                          <a:cs typeface="Roboto"/>
                          <a:sym typeface="Roboto"/>
                        </a:rPr>
                        <a:t>Brainstorming, quiz et étude de cas</a:t>
                      </a:r>
                      <a:endParaRPr sz="15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90500">
                <a:tc>
                  <a:txBody>
                    <a:bodyPr/>
                    <a:lstStyle/>
                    <a:p>
                      <a:pPr indent="0" lvl="0" marL="0" marR="0" rtl="0" algn="l">
                        <a:lnSpc>
                          <a:spcPct val="100000"/>
                        </a:lnSpc>
                        <a:spcBef>
                          <a:spcPts val="0"/>
                        </a:spcBef>
                        <a:spcAft>
                          <a:spcPts val="0"/>
                        </a:spcAft>
                        <a:buClr>
                          <a:srgbClr val="000000"/>
                        </a:buClr>
                        <a:buSzPts val="1500"/>
                        <a:buFont typeface="Arial"/>
                        <a:buNone/>
                      </a:pPr>
                      <a:r>
                        <a:rPr b="1" lang="en-US" sz="1500" u="none" cap="none" strike="noStrike">
                          <a:solidFill>
                            <a:srgbClr val="FFFFFF"/>
                          </a:solidFill>
                          <a:latin typeface="Roboto"/>
                          <a:ea typeface="Roboto"/>
                          <a:cs typeface="Roboto"/>
                          <a:sym typeface="Roboto"/>
                        </a:rPr>
                        <a:t>25 minutes</a:t>
                      </a:r>
                      <a:endParaRPr b="1" sz="15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latin typeface="Roboto"/>
                          <a:ea typeface="Roboto"/>
                          <a:cs typeface="Roboto"/>
                          <a:sym typeface="Roboto"/>
                        </a:rPr>
                        <a:t>Qu'est-ce que cela signifie pour votre rôle ?</a:t>
                      </a:r>
                      <a:endParaRPr sz="15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latin typeface="Roboto"/>
                          <a:ea typeface="Roboto"/>
                          <a:cs typeface="Roboto"/>
                          <a:sym typeface="Roboto"/>
                        </a:rPr>
                        <a:t>Discussion</a:t>
                      </a:r>
                      <a:endParaRPr sz="15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90500">
                <a:tc>
                  <a:txBody>
                    <a:bodyPr/>
                    <a:lstStyle/>
                    <a:p>
                      <a:pPr indent="0" lvl="0" marL="0" marR="0" rtl="0" algn="l">
                        <a:lnSpc>
                          <a:spcPct val="100000"/>
                        </a:lnSpc>
                        <a:spcBef>
                          <a:spcPts val="0"/>
                        </a:spcBef>
                        <a:spcAft>
                          <a:spcPts val="0"/>
                        </a:spcAft>
                        <a:buClr>
                          <a:srgbClr val="000000"/>
                        </a:buClr>
                        <a:buSzPts val="1500"/>
                        <a:buFont typeface="Arial"/>
                        <a:buNone/>
                      </a:pPr>
                      <a:r>
                        <a:rPr b="1" lang="en-US" sz="1500" u="none" cap="none" strike="noStrike">
                          <a:solidFill>
                            <a:srgbClr val="FFFFFF"/>
                          </a:solidFill>
                          <a:latin typeface="Roboto"/>
                          <a:ea typeface="Roboto"/>
                          <a:cs typeface="Roboto"/>
                          <a:sym typeface="Roboto"/>
                        </a:rPr>
                        <a:t>5 minutes</a:t>
                      </a:r>
                      <a:endParaRPr b="1" sz="1500" u="none" cap="none" strike="noStrike">
                        <a:solidFill>
                          <a:srgbClr val="FFFFFF"/>
                        </a:solidFill>
                        <a:latin typeface="Roboto"/>
                        <a:ea typeface="Roboto"/>
                        <a:cs typeface="Roboto"/>
                        <a:sym typeface="Roboto"/>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latin typeface="Roboto"/>
                          <a:ea typeface="Roboto"/>
                          <a:cs typeface="Roboto"/>
                          <a:sym typeface="Roboto"/>
                        </a:rPr>
                        <a:t>Principaux points à retenir et ressources supplémentaires</a:t>
                      </a:r>
                      <a:endParaRPr sz="15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latin typeface="Roboto"/>
                          <a:ea typeface="Roboto"/>
                          <a:cs typeface="Roboto"/>
                          <a:sym typeface="Roboto"/>
                        </a:rPr>
                        <a:t>Présentation</a:t>
                      </a:r>
                      <a:endParaRPr sz="1500" u="none" cap="none" strike="noStrike">
                        <a:latin typeface="Roboto"/>
                        <a:ea typeface="Roboto"/>
                        <a:cs typeface="Roboto"/>
                        <a:sym typeface="Roboto"/>
                      </a:endParaRPr>
                    </a:p>
                  </a:txBody>
                  <a:tcPr marT="45700" marB="45700"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5" name="Shape 695"/>
        <p:cNvGrpSpPr/>
        <p:nvPr/>
      </p:nvGrpSpPr>
      <p:grpSpPr>
        <a:xfrm>
          <a:off x="0" y="0"/>
          <a:ext cx="0" cy="0"/>
          <a:chOff x="0" y="0"/>
          <a:chExt cx="0" cy="0"/>
        </a:xfrm>
      </p:grpSpPr>
      <p:sp>
        <p:nvSpPr>
          <p:cNvPr id="696" name="Google Shape;696;p30"/>
          <p:cNvSpPr txBox="1"/>
          <p:nvPr>
            <p:ph type="title"/>
          </p:nvPr>
        </p:nvSpPr>
        <p:spPr>
          <a:xfrm>
            <a:off x="415600" y="2885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59BCC7"/>
                </a:solidFill>
                <a:latin typeface="Bebas Neue"/>
                <a:ea typeface="Bebas Neue"/>
                <a:cs typeface="Bebas Neue"/>
                <a:sym typeface="Bebas Neue"/>
              </a:rPr>
              <a:t>Ressources supplémentaires</a:t>
            </a:r>
            <a:endParaRPr sz="4400">
              <a:solidFill>
                <a:srgbClr val="59BCC7"/>
              </a:solidFill>
              <a:latin typeface="Bebas Neue"/>
              <a:ea typeface="Bebas Neue"/>
              <a:cs typeface="Bebas Neue"/>
              <a:sym typeface="Bebas Neue"/>
            </a:endParaRPr>
          </a:p>
        </p:txBody>
      </p:sp>
      <p:sp>
        <p:nvSpPr>
          <p:cNvPr id="697" name="Google Shape;697;p30"/>
          <p:cNvSpPr txBox="1"/>
          <p:nvPr>
            <p:ph idx="1" type="body"/>
          </p:nvPr>
        </p:nvSpPr>
        <p:spPr>
          <a:xfrm>
            <a:off x="415600" y="1308033"/>
            <a:ext cx="11360700" cy="4555200"/>
          </a:xfrm>
          <a:prstGeom prst="rect">
            <a:avLst/>
          </a:prstGeom>
          <a:noFill/>
          <a:ln>
            <a:noFill/>
          </a:ln>
        </p:spPr>
        <p:txBody>
          <a:bodyPr anchorCtr="0" anchor="t" bIns="0" lIns="0" spcFirstLastPara="1" rIns="0" wrap="square" tIns="0">
            <a:noAutofit/>
          </a:bodyPr>
          <a:lstStyle/>
          <a:p>
            <a:pPr indent="-349250" lvl="0" marL="457200" rtl="0" algn="l">
              <a:lnSpc>
                <a:spcPct val="100000"/>
              </a:lnSpc>
              <a:spcBef>
                <a:spcPts val="0"/>
              </a:spcBef>
              <a:spcAft>
                <a:spcPts val="0"/>
              </a:spcAft>
              <a:buSzPts val="1900"/>
              <a:buFont typeface="Roboto"/>
              <a:buChar char="●"/>
            </a:pPr>
            <a:r>
              <a:rPr lang="en-US" sz="1900">
                <a:solidFill>
                  <a:schemeClr val="dk1"/>
                </a:solidFill>
                <a:latin typeface="Roboto"/>
                <a:ea typeface="Roboto"/>
                <a:cs typeface="Roboto"/>
                <a:sym typeface="Roboto"/>
              </a:rPr>
              <a:t>Appliquer l'analyse comparative entre les genres plus à votre travail (Gouvernement du Canada) : </a:t>
            </a:r>
            <a:r>
              <a:rPr lang="en-US" sz="1900" u="sng">
                <a:solidFill>
                  <a:schemeClr val="hlink"/>
                </a:solidFill>
                <a:latin typeface="Roboto"/>
                <a:ea typeface="Roboto"/>
                <a:cs typeface="Roboto"/>
                <a:sym typeface="Roboto"/>
                <a:hlinkClick r:id="rId3"/>
              </a:rPr>
              <a:t>https://www.canada.ca/fr/femmes-egalite-genres/analyse-comparative-entre-les-sexe-plus/appliquer-au-travail.html</a:t>
            </a:r>
            <a:r>
              <a:rPr lang="en-US" sz="1900">
                <a:solidFill>
                  <a:schemeClr val="dk1"/>
                </a:solidFill>
                <a:latin typeface="Roboto"/>
                <a:ea typeface="Roboto"/>
                <a:cs typeface="Roboto"/>
                <a:sym typeface="Roboto"/>
              </a:rPr>
              <a:t> </a:t>
            </a:r>
            <a:endParaRPr sz="1900">
              <a:solidFill>
                <a:schemeClr val="dk1"/>
              </a:solidFill>
              <a:latin typeface="Roboto"/>
              <a:ea typeface="Roboto"/>
              <a:cs typeface="Roboto"/>
              <a:sym typeface="Roboto"/>
            </a:endParaRPr>
          </a:p>
          <a:p>
            <a:pPr indent="-349250" lvl="0" marL="457200" rtl="0" algn="l">
              <a:lnSpc>
                <a:spcPct val="100000"/>
              </a:lnSpc>
              <a:spcBef>
                <a:spcPts val="0"/>
              </a:spcBef>
              <a:spcAft>
                <a:spcPts val="0"/>
              </a:spcAft>
              <a:buSzPts val="1900"/>
              <a:buFont typeface="Roboto"/>
              <a:buChar char="●"/>
            </a:pPr>
            <a:r>
              <a:rPr lang="en-US" sz="1900">
                <a:solidFill>
                  <a:schemeClr val="dk1"/>
                </a:solidFill>
                <a:latin typeface="Roboto"/>
                <a:ea typeface="Roboto"/>
                <a:cs typeface="Roboto"/>
                <a:sym typeface="Roboto"/>
              </a:rPr>
              <a:t>Outil de diagnostic des normes sociales : Santé et droits sexuels et reproductifs et violence fondée sur le sexe (Oxfam) : </a:t>
            </a:r>
            <a:r>
              <a:rPr lang="en-US" sz="1900" u="sng">
                <a:solidFill>
                  <a:schemeClr val="hlink"/>
                </a:solidFill>
                <a:latin typeface="Roboto"/>
                <a:ea typeface="Roboto"/>
                <a:cs typeface="Roboto"/>
                <a:sym typeface="Roboto"/>
                <a:hlinkClick r:id="rId4"/>
              </a:rPr>
              <a:t>https://policy-practice.oxfam.org/resources/social-norms-diagnostic-tool-sexual-and-reproductive-health-and-rights-and-gend-621097</a:t>
            </a:r>
            <a:r>
              <a:rPr lang="en-US" sz="1900">
                <a:solidFill>
                  <a:schemeClr val="dk1"/>
                </a:solidFill>
                <a:latin typeface="Roboto"/>
                <a:ea typeface="Roboto"/>
                <a:cs typeface="Roboto"/>
                <a:sym typeface="Roboto"/>
              </a:rPr>
              <a:t> </a:t>
            </a:r>
            <a:endParaRPr sz="1900">
              <a:solidFill>
                <a:schemeClr val="dk1"/>
              </a:solidFill>
              <a:latin typeface="Roboto"/>
              <a:ea typeface="Roboto"/>
              <a:cs typeface="Roboto"/>
              <a:sym typeface="Roboto"/>
            </a:endParaRPr>
          </a:p>
          <a:p>
            <a:pPr indent="-349250" lvl="0" marL="457200" rtl="0" algn="l">
              <a:lnSpc>
                <a:spcPct val="100000"/>
              </a:lnSpc>
              <a:spcBef>
                <a:spcPts val="0"/>
              </a:spcBef>
              <a:spcAft>
                <a:spcPts val="0"/>
              </a:spcAft>
              <a:buSzPts val="1900"/>
              <a:buFont typeface="Roboto"/>
              <a:buChar char="●"/>
            </a:pPr>
            <a:r>
              <a:rPr lang="en-US" sz="1900">
                <a:solidFill>
                  <a:schemeClr val="dk1"/>
                </a:solidFill>
                <a:latin typeface="Roboto"/>
                <a:ea typeface="Roboto"/>
                <a:cs typeface="Roboto"/>
                <a:sym typeface="Roboto"/>
              </a:rPr>
              <a:t>Intersectionnalité 101 : qu'est-ce que c'est et pourquoi est-ce important ? (Womankind Worldwide) </a:t>
            </a:r>
            <a:r>
              <a:rPr lang="en-US" sz="1900" u="sng">
                <a:solidFill>
                  <a:schemeClr val="hlink"/>
                </a:solidFill>
                <a:latin typeface="Roboto"/>
                <a:ea typeface="Roboto"/>
                <a:cs typeface="Roboto"/>
                <a:sym typeface="Roboto"/>
                <a:hlinkClick r:id="rId5"/>
              </a:rPr>
              <a:t>https://www.womankind.org.uk/intersectionality-101-what-is-it-and-why-is-it-important/</a:t>
            </a:r>
            <a:r>
              <a:rPr lang="en-US" sz="1900">
                <a:solidFill>
                  <a:schemeClr val="dk1"/>
                </a:solidFill>
                <a:latin typeface="Roboto"/>
                <a:ea typeface="Roboto"/>
                <a:cs typeface="Roboto"/>
                <a:sym typeface="Roboto"/>
              </a:rPr>
              <a:t> </a:t>
            </a:r>
            <a:endParaRPr sz="1900">
              <a:solidFill>
                <a:schemeClr val="dk1"/>
              </a:solidFill>
              <a:latin typeface="Roboto"/>
              <a:ea typeface="Roboto"/>
              <a:cs typeface="Roboto"/>
              <a:sym typeface="Roboto"/>
            </a:endParaRPr>
          </a:p>
          <a:p>
            <a:pPr indent="-349250" lvl="0" marL="457200" rtl="0" algn="l">
              <a:lnSpc>
                <a:spcPct val="100000"/>
              </a:lnSpc>
              <a:spcBef>
                <a:spcPts val="0"/>
              </a:spcBef>
              <a:spcAft>
                <a:spcPts val="0"/>
              </a:spcAft>
              <a:buSzPts val="1900"/>
              <a:buFont typeface="Roboto"/>
              <a:buChar char="●"/>
            </a:pPr>
            <a:r>
              <a:rPr lang="en-US" sz="1900">
                <a:solidFill>
                  <a:schemeClr val="dk1"/>
                </a:solidFill>
                <a:latin typeface="Roboto"/>
                <a:ea typeface="Roboto"/>
                <a:cs typeface="Roboto"/>
                <a:sym typeface="Roboto"/>
              </a:rPr>
              <a:t>Tout le monde participe : une boîte à outils pour la participation inclusive des jeunes aux programmes de SDSR (Rutgers - Pour la santé et les droits sexuels et reproductifs) </a:t>
            </a:r>
            <a:r>
              <a:rPr lang="en-US" sz="1900" u="sng">
                <a:solidFill>
                  <a:schemeClr val="hlink"/>
                </a:solidFill>
                <a:latin typeface="Roboto"/>
                <a:ea typeface="Roboto"/>
                <a:cs typeface="Roboto"/>
                <a:sym typeface="Roboto"/>
                <a:hlinkClick r:id="rId6"/>
              </a:rPr>
              <a:t>https://www.comminit.com/global/content/everybody-inclusive-youth-participation-toolkit-srhr-programming</a:t>
            </a:r>
            <a:r>
              <a:rPr lang="en-US" sz="1900">
                <a:solidFill>
                  <a:schemeClr val="dk1"/>
                </a:solidFill>
                <a:latin typeface="Roboto"/>
                <a:ea typeface="Roboto"/>
                <a:cs typeface="Roboto"/>
                <a:sym typeface="Roboto"/>
              </a:rPr>
              <a:t> </a:t>
            </a:r>
            <a:endParaRPr sz="1900">
              <a:solidFill>
                <a:schemeClr val="dk1"/>
              </a:solidFill>
              <a:latin typeface="Roboto"/>
              <a:ea typeface="Roboto"/>
              <a:cs typeface="Roboto"/>
              <a:sym typeface="Roboto"/>
            </a:endParaRPr>
          </a:p>
          <a:p>
            <a:pPr indent="-349250" lvl="0" marL="457200" rtl="0" algn="l">
              <a:lnSpc>
                <a:spcPct val="100000"/>
              </a:lnSpc>
              <a:spcBef>
                <a:spcPts val="0"/>
              </a:spcBef>
              <a:spcAft>
                <a:spcPts val="0"/>
              </a:spcAft>
              <a:buSzPts val="1900"/>
              <a:buFont typeface="Roboto"/>
              <a:buChar char="●"/>
            </a:pPr>
            <a:r>
              <a:rPr lang="en-US" sz="1900">
                <a:solidFill>
                  <a:schemeClr val="dk1"/>
                </a:solidFill>
                <a:latin typeface="Roboto"/>
                <a:ea typeface="Roboto"/>
                <a:cs typeface="Roboto"/>
                <a:sym typeface="Roboto"/>
              </a:rPr>
              <a:t>Boîte à outils pour le lobbying et le plaidoyer intersectionnel (MakeWay) </a:t>
            </a:r>
            <a:r>
              <a:rPr lang="en-US" sz="1900" u="sng">
                <a:solidFill>
                  <a:schemeClr val="hlink"/>
                </a:solidFill>
                <a:latin typeface="Roboto"/>
                <a:ea typeface="Roboto"/>
                <a:cs typeface="Roboto"/>
                <a:sym typeface="Roboto"/>
                <a:hlinkClick r:id="rId7"/>
              </a:rPr>
              <a:t>https://www.make-way.org/toolkit/#</a:t>
            </a:r>
            <a:r>
              <a:rPr lang="en-US" sz="1900">
                <a:solidFill>
                  <a:schemeClr val="dk1"/>
                </a:solidFill>
                <a:latin typeface="Roboto"/>
                <a:ea typeface="Roboto"/>
                <a:cs typeface="Roboto"/>
                <a:sym typeface="Roboto"/>
              </a:rPr>
              <a:t> </a:t>
            </a:r>
            <a:endParaRPr sz="1900">
              <a:solidFill>
                <a:schemeClr val="dk1"/>
              </a:solidFill>
              <a:latin typeface="Roboto"/>
              <a:ea typeface="Roboto"/>
              <a:cs typeface="Roboto"/>
              <a:sym typeface="Roboto"/>
            </a:endParaRPr>
          </a:p>
          <a:p>
            <a:pPr indent="0" lvl="0" marL="0" rtl="0" algn="l">
              <a:lnSpc>
                <a:spcPct val="100000"/>
              </a:lnSpc>
              <a:spcBef>
                <a:spcPts val="1000"/>
              </a:spcBef>
              <a:spcAft>
                <a:spcPts val="1000"/>
              </a:spcAft>
              <a:buSzPts val="800"/>
              <a:buNone/>
            </a:pPr>
            <a:r>
              <a:t/>
            </a:r>
            <a:endParaRPr sz="1900">
              <a:solidFill>
                <a:schemeClr val="dk1"/>
              </a:solidFill>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4"/>
          <p:cNvSpPr txBox="1"/>
          <p:nvPr>
            <p:ph type="title"/>
          </p:nvPr>
        </p:nvSpPr>
        <p:spPr>
          <a:xfrm>
            <a:off x="356650" y="20717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1" lang="en-US">
                <a:solidFill>
                  <a:schemeClr val="accent4"/>
                </a:solidFill>
                <a:latin typeface="Bebas Neue"/>
                <a:ea typeface="Bebas Neue"/>
                <a:cs typeface="Bebas Neue"/>
                <a:sym typeface="Bebas Neue"/>
              </a:rPr>
              <a:t>BRISE-GLACE </a:t>
            </a:r>
            <a:endParaRPr b="1">
              <a:solidFill>
                <a:schemeClr val="accent4"/>
              </a:solidFill>
              <a:latin typeface="Bebas Neue"/>
              <a:ea typeface="Bebas Neue"/>
              <a:cs typeface="Bebas Neue"/>
              <a:sym typeface="Bebas Neue"/>
            </a:endParaRPr>
          </a:p>
        </p:txBody>
      </p:sp>
      <p:sp>
        <p:nvSpPr>
          <p:cNvPr id="338" name="Google Shape;338;p4"/>
          <p:cNvSpPr txBox="1"/>
          <p:nvPr/>
        </p:nvSpPr>
        <p:spPr>
          <a:xfrm>
            <a:off x="356650" y="2027325"/>
            <a:ext cx="8695200" cy="3278700"/>
          </a:xfrm>
          <a:prstGeom prst="rect">
            <a:avLst/>
          </a:prstGeom>
          <a:noFill/>
          <a:ln>
            <a:noFill/>
          </a:ln>
        </p:spPr>
        <p:txBody>
          <a:bodyPr anchorCtr="0" anchor="t" bIns="91425" lIns="91425" spcFirstLastPara="1" rIns="91425" wrap="square" tIns="91425">
            <a:noAutofit/>
          </a:bodyPr>
          <a:lstStyle/>
          <a:p>
            <a:pPr indent="0" lvl="0" marL="457200" marR="0" rtl="0" algn="l">
              <a:lnSpc>
                <a:spcPct val="100000"/>
              </a:lnSpc>
              <a:spcBef>
                <a:spcPts val="0"/>
              </a:spcBef>
              <a:spcAft>
                <a:spcPts val="0"/>
              </a:spcAft>
              <a:buClr>
                <a:srgbClr val="000000"/>
              </a:buClr>
              <a:buSzPts val="2800"/>
              <a:buFont typeface="Arial"/>
              <a:buNone/>
            </a:pPr>
            <a:r>
              <a:rPr b="0" i="0" lang="en-US" sz="2800" u="none" cap="none" strike="noStrike">
                <a:solidFill>
                  <a:schemeClr val="dk1"/>
                </a:solidFill>
                <a:latin typeface="Roboto"/>
                <a:ea typeface="Roboto"/>
                <a:cs typeface="Roboto"/>
                <a:sym typeface="Roboto"/>
              </a:rPr>
              <a:t>Quel est le premier mot qui vous vient à l’esprit lorsque vous entendez « intégration du genre » ?</a:t>
            </a:r>
            <a:endParaRPr b="0" i="0" sz="2800" u="none" cap="none" strike="noStrike">
              <a:solidFill>
                <a:schemeClr val="dk1"/>
              </a:solidFill>
              <a:latin typeface="Roboto"/>
              <a:ea typeface="Roboto"/>
              <a:cs typeface="Roboto"/>
              <a:sym typeface="Roboto"/>
            </a:endParaRPr>
          </a:p>
        </p:txBody>
      </p:sp>
      <p:pic>
        <p:nvPicPr>
          <p:cNvPr id="339" name="Google Shape;339;p4"/>
          <p:cNvPicPr preferRelativeResize="0"/>
          <p:nvPr/>
        </p:nvPicPr>
        <p:blipFill rotWithShape="1">
          <a:blip r:embed="rId3">
            <a:alphaModFix/>
          </a:blip>
          <a:srcRect b="0" l="0" r="0" t="0"/>
          <a:stretch/>
        </p:blipFill>
        <p:spPr>
          <a:xfrm>
            <a:off x="10040600" y="4615398"/>
            <a:ext cx="1716025" cy="172427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5"/>
          <p:cNvSpPr txBox="1"/>
          <p:nvPr>
            <p:ph type="title"/>
          </p:nvPr>
        </p:nvSpPr>
        <p:spPr>
          <a:xfrm>
            <a:off x="3113029" y="2541096"/>
            <a:ext cx="4861500" cy="10308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6000"/>
              <a:buFont typeface="Bebas Neue"/>
              <a:buNone/>
            </a:pPr>
            <a:r>
              <a:rPr b="1" lang="en-US" sz="6000">
                <a:latin typeface="Bebas Neue"/>
                <a:ea typeface="Bebas Neue"/>
                <a:cs typeface="Bebas Neue"/>
                <a:sym typeface="Bebas Neue"/>
              </a:rPr>
              <a:t>1. Concepts clés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6"/>
          <p:cNvSpPr txBox="1"/>
          <p:nvPr>
            <p:ph type="title"/>
          </p:nvPr>
        </p:nvSpPr>
        <p:spPr>
          <a:xfrm>
            <a:off x="356650" y="76200"/>
            <a:ext cx="68034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1" lang="en-US">
                <a:solidFill>
                  <a:schemeClr val="accent2"/>
                </a:solidFill>
                <a:latin typeface="Bebas Neue"/>
                <a:ea typeface="Bebas Neue"/>
                <a:cs typeface="Bebas Neue"/>
                <a:sym typeface="Bebas Neue"/>
              </a:rPr>
              <a:t>Définition des concepts clés</a:t>
            </a:r>
            <a:endParaRPr b="1">
              <a:solidFill>
                <a:schemeClr val="accent2"/>
              </a:solidFill>
              <a:latin typeface="Bebas Neue"/>
              <a:ea typeface="Bebas Neue"/>
              <a:cs typeface="Bebas Neue"/>
              <a:sym typeface="Bebas Neue"/>
            </a:endParaRPr>
          </a:p>
        </p:txBody>
      </p:sp>
      <p:sp>
        <p:nvSpPr>
          <p:cNvPr id="352" name="Google Shape;352;p6"/>
          <p:cNvSpPr/>
          <p:nvPr/>
        </p:nvSpPr>
        <p:spPr>
          <a:xfrm rot="-4357">
            <a:off x="6597148" y="1002979"/>
            <a:ext cx="4970704" cy="1531506"/>
          </a:xfrm>
          <a:prstGeom prst="roundRect">
            <a:avLst>
              <a:gd fmla="val 16667" name="adj"/>
            </a:avLst>
          </a:prstGeom>
          <a:solidFill>
            <a:srgbClr val="FFFFFF"/>
          </a:solidFill>
          <a:ln cap="flat" cmpd="sng" w="28575">
            <a:solidFill>
              <a:schemeClr val="accent3"/>
            </a:solidFill>
            <a:prstDash val="solid"/>
            <a:round/>
            <a:headEnd len="sm" w="sm" type="none"/>
            <a:tailEnd len="sm" w="sm" type="none"/>
          </a:ln>
        </p:spPr>
        <p:txBody>
          <a:bodyPr anchorCtr="0" anchor="t" bIns="91425" lIns="91425" spcFirstLastPara="1" rIns="91425" wrap="square" tIns="91425">
            <a:noAutofit/>
          </a:bodyPr>
          <a:lstStyle/>
          <a:p>
            <a:pPr indent="0" lvl="0" marL="0" marR="12700" rtl="0" algn="l">
              <a:lnSpc>
                <a:spcPct val="115000"/>
              </a:lnSpc>
              <a:spcBef>
                <a:spcPts val="0"/>
              </a:spcBef>
              <a:spcAft>
                <a:spcPts val="0"/>
              </a:spcAft>
              <a:buClr>
                <a:srgbClr val="000000"/>
              </a:buClr>
              <a:buSzPts val="1700"/>
              <a:buFont typeface="Arial"/>
              <a:buNone/>
            </a:pPr>
            <a:r>
              <a:rPr b="1" i="0" lang="en-US" sz="1700" u="none" cap="none" strike="noStrike">
                <a:solidFill>
                  <a:schemeClr val="dk1"/>
                </a:solidFill>
                <a:latin typeface="Roboto"/>
                <a:ea typeface="Roboto"/>
                <a:cs typeface="Roboto"/>
                <a:sym typeface="Roboto"/>
              </a:rPr>
              <a:t> Normes de genre :</a:t>
            </a:r>
            <a:endParaRPr b="1" i="0" sz="1700" u="none" cap="none" strike="noStrike">
              <a:solidFill>
                <a:schemeClr val="dk1"/>
              </a:solidFill>
              <a:latin typeface="Roboto"/>
              <a:ea typeface="Roboto"/>
              <a:cs typeface="Roboto"/>
              <a:sym typeface="Roboto"/>
            </a:endParaRPr>
          </a:p>
        </p:txBody>
      </p:sp>
      <p:sp>
        <p:nvSpPr>
          <p:cNvPr id="353" name="Google Shape;353;p6"/>
          <p:cNvSpPr/>
          <p:nvPr/>
        </p:nvSpPr>
        <p:spPr>
          <a:xfrm rot="-6636">
            <a:off x="6595945" y="5219299"/>
            <a:ext cx="4973109" cy="1110301"/>
          </a:xfrm>
          <a:prstGeom prst="roundRect">
            <a:avLst>
              <a:gd fmla="val 16667" name="adj"/>
            </a:avLst>
          </a:prstGeom>
          <a:solidFill>
            <a:srgbClr val="FFFFFF"/>
          </a:solidFill>
          <a:ln cap="flat" cmpd="sng" w="28575">
            <a:solidFill>
              <a:srgbClr val="EC2A91"/>
            </a:solidFill>
            <a:prstDash val="solid"/>
            <a:round/>
            <a:headEnd len="sm" w="sm" type="none"/>
            <a:tailEnd len="sm" w="sm" type="none"/>
          </a:ln>
        </p:spPr>
        <p:txBody>
          <a:bodyPr anchorCtr="0" anchor="t" bIns="91425" lIns="91425" spcFirstLastPara="1" rIns="91425" wrap="square" tIns="91425">
            <a:noAutofit/>
          </a:bodyPr>
          <a:lstStyle/>
          <a:p>
            <a:pPr indent="0" lvl="0" marL="0" marR="349250" rtl="0" algn="l">
              <a:lnSpc>
                <a:spcPct val="115000"/>
              </a:lnSpc>
              <a:spcBef>
                <a:spcPts val="0"/>
              </a:spcBef>
              <a:spcAft>
                <a:spcPts val="0"/>
              </a:spcAft>
              <a:buClr>
                <a:srgbClr val="000000"/>
              </a:buClr>
              <a:buSzPts val="1700"/>
              <a:buFont typeface="Arial"/>
              <a:buNone/>
            </a:pPr>
            <a:r>
              <a:rPr b="1" i="0" lang="en-US" sz="1700" u="none" cap="none" strike="noStrike">
                <a:solidFill>
                  <a:schemeClr val="dk1"/>
                </a:solidFill>
                <a:latin typeface="Roboto"/>
                <a:ea typeface="Roboto"/>
                <a:cs typeface="Roboto"/>
                <a:sym typeface="Roboto"/>
              </a:rPr>
              <a:t> Agentivité :</a:t>
            </a:r>
            <a:endParaRPr b="1" i="0" sz="1700" u="none" cap="none" strike="noStrike">
              <a:solidFill>
                <a:schemeClr val="dk1"/>
              </a:solidFill>
              <a:latin typeface="Roboto"/>
              <a:ea typeface="Roboto"/>
              <a:cs typeface="Roboto"/>
              <a:sym typeface="Roboto"/>
            </a:endParaRPr>
          </a:p>
          <a:p>
            <a:pPr indent="0" lvl="0" marL="0" marR="349250" rtl="0" algn="l">
              <a:lnSpc>
                <a:spcPct val="115000"/>
              </a:lnSpc>
              <a:spcBef>
                <a:spcPts val="0"/>
              </a:spcBef>
              <a:spcAft>
                <a:spcPts val="0"/>
              </a:spcAft>
              <a:buClr>
                <a:srgbClr val="000000"/>
              </a:buClr>
              <a:buSzPts val="1700"/>
              <a:buFont typeface="Arial"/>
              <a:buNone/>
            </a:pPr>
            <a:r>
              <a:rPr b="1" i="0" lang="en-US" sz="1700" u="none" cap="none" strike="noStrike">
                <a:solidFill>
                  <a:schemeClr val="dk1"/>
                </a:solidFill>
                <a:latin typeface="Roboto"/>
                <a:ea typeface="Roboto"/>
                <a:cs typeface="Roboto"/>
                <a:sym typeface="Roboto"/>
              </a:rPr>
              <a:t> </a:t>
            </a:r>
            <a:endParaRPr b="1" i="0" sz="1700" u="none" cap="none" strike="noStrike">
              <a:solidFill>
                <a:schemeClr val="dk1"/>
              </a:solidFill>
              <a:latin typeface="Roboto"/>
              <a:ea typeface="Roboto"/>
              <a:cs typeface="Roboto"/>
              <a:sym typeface="Roboto"/>
            </a:endParaRPr>
          </a:p>
        </p:txBody>
      </p:sp>
      <p:sp>
        <p:nvSpPr>
          <p:cNvPr id="354" name="Google Shape;354;p6"/>
          <p:cNvSpPr/>
          <p:nvPr/>
        </p:nvSpPr>
        <p:spPr>
          <a:xfrm rot="-4907">
            <a:off x="514472" y="1786648"/>
            <a:ext cx="5254205" cy="1243204"/>
          </a:xfrm>
          <a:prstGeom prst="roundRect">
            <a:avLst>
              <a:gd fmla="val 16667" name="adj"/>
            </a:avLst>
          </a:prstGeom>
          <a:solidFill>
            <a:srgbClr val="FFFFFF"/>
          </a:solidFill>
          <a:ln cap="flat" cmpd="sng" w="28575">
            <a:solidFill>
              <a:schemeClr val="accent5"/>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1200"/>
              </a:spcAft>
              <a:buClr>
                <a:srgbClr val="000000"/>
              </a:buClr>
              <a:buSzPts val="1700"/>
              <a:buFont typeface="Arial"/>
              <a:buNone/>
            </a:pPr>
            <a:r>
              <a:rPr b="1" i="0" lang="en-US" sz="1700" u="none" cap="none" strike="noStrike">
                <a:solidFill>
                  <a:schemeClr val="dk1"/>
                </a:solidFill>
                <a:latin typeface="Roboto"/>
                <a:ea typeface="Roboto"/>
                <a:cs typeface="Roboto"/>
                <a:sym typeface="Roboto"/>
              </a:rPr>
              <a:t> Relations entre les genres :</a:t>
            </a:r>
            <a:endParaRPr b="0" i="0" sz="2200" u="none" cap="none" strike="noStrike">
              <a:solidFill>
                <a:schemeClr val="dk1"/>
              </a:solidFill>
              <a:latin typeface="Roboto Medium"/>
              <a:ea typeface="Roboto Medium"/>
              <a:cs typeface="Roboto Medium"/>
              <a:sym typeface="Roboto Medium"/>
            </a:endParaRPr>
          </a:p>
        </p:txBody>
      </p:sp>
      <p:sp>
        <p:nvSpPr>
          <p:cNvPr id="355" name="Google Shape;355;p6"/>
          <p:cNvSpPr/>
          <p:nvPr/>
        </p:nvSpPr>
        <p:spPr>
          <a:xfrm rot="-9220">
            <a:off x="514466" y="3665909"/>
            <a:ext cx="5257219" cy="2458802"/>
          </a:xfrm>
          <a:prstGeom prst="roundRect">
            <a:avLst>
              <a:gd fmla="val 16667" name="adj"/>
            </a:avLst>
          </a:prstGeom>
          <a:solidFill>
            <a:srgbClr val="FFFFFF"/>
          </a:solidFill>
          <a:ln cap="flat" cmpd="sng" w="28575">
            <a:solidFill>
              <a:schemeClr val="accent1"/>
            </a:solidFill>
            <a:prstDash val="solid"/>
            <a:round/>
            <a:headEnd len="sm" w="sm" type="none"/>
            <a:tailEnd len="sm" w="sm" type="none"/>
          </a:ln>
        </p:spPr>
        <p:txBody>
          <a:bodyPr anchorCtr="0" anchor="t" bIns="91425" lIns="91425" spcFirstLastPara="1" rIns="91425" wrap="square" tIns="91425">
            <a:noAutofit/>
          </a:bodyPr>
          <a:lstStyle/>
          <a:p>
            <a:pPr indent="0" lvl="0" marL="0" marR="12700" rtl="0" algn="l">
              <a:lnSpc>
                <a:spcPct val="115000"/>
              </a:lnSpc>
              <a:spcBef>
                <a:spcPts val="0"/>
              </a:spcBef>
              <a:spcAft>
                <a:spcPts val="0"/>
              </a:spcAft>
              <a:buClr>
                <a:srgbClr val="000000"/>
              </a:buClr>
              <a:buSzPts val="1700"/>
              <a:buFont typeface="Arial"/>
              <a:buNone/>
            </a:pPr>
            <a:r>
              <a:rPr b="1" i="0" lang="en-US" sz="1700" u="none" cap="none" strike="noStrike">
                <a:solidFill>
                  <a:schemeClr val="dk1"/>
                </a:solidFill>
                <a:latin typeface="Roboto"/>
                <a:ea typeface="Roboto"/>
                <a:cs typeface="Roboto"/>
                <a:sym typeface="Roboto"/>
              </a:rPr>
              <a:t>Intersectionnalité :</a:t>
            </a:r>
            <a:endParaRPr b="0" i="0" sz="1700" u="none" cap="none" strike="noStrike">
              <a:solidFill>
                <a:schemeClr val="dk1"/>
              </a:solidFill>
              <a:latin typeface="Roboto"/>
              <a:ea typeface="Roboto"/>
              <a:cs typeface="Roboto"/>
              <a:sym typeface="Roboto"/>
            </a:endParaRPr>
          </a:p>
        </p:txBody>
      </p:sp>
      <p:sp>
        <p:nvSpPr>
          <p:cNvPr id="356" name="Google Shape;356;p6"/>
          <p:cNvSpPr txBox="1"/>
          <p:nvPr/>
        </p:nvSpPr>
        <p:spPr>
          <a:xfrm>
            <a:off x="6712025" y="5589600"/>
            <a:ext cx="4602000" cy="786300"/>
          </a:xfrm>
          <a:prstGeom prst="rect">
            <a:avLst/>
          </a:prstGeom>
          <a:noFill/>
          <a:ln>
            <a:noFill/>
          </a:ln>
        </p:spPr>
        <p:txBody>
          <a:bodyPr anchorCtr="0" anchor="t" bIns="91425" lIns="91425" spcFirstLastPara="1" rIns="91425" wrap="square" tIns="91425">
            <a:noAutofit/>
          </a:bodyPr>
          <a:lstStyle/>
          <a:p>
            <a:pPr indent="0" lvl="0" marL="0" marR="349250" rtl="0" algn="l">
              <a:lnSpc>
                <a:spcPct val="115000"/>
              </a:lnSpc>
              <a:spcBef>
                <a:spcPts val="0"/>
              </a:spcBef>
              <a:spcAft>
                <a:spcPts val="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La capacité de définir ses objectifs et d’agir en conséquence.</a:t>
            </a:r>
            <a:endParaRPr b="0" i="0" sz="1600" u="none" cap="none" strike="noStrike">
              <a:solidFill>
                <a:schemeClr val="dk1"/>
              </a:solidFill>
              <a:latin typeface="Roboto Medium"/>
              <a:ea typeface="Roboto Medium"/>
              <a:cs typeface="Roboto Medium"/>
              <a:sym typeface="Roboto Medium"/>
            </a:endParaRPr>
          </a:p>
        </p:txBody>
      </p:sp>
      <p:sp>
        <p:nvSpPr>
          <p:cNvPr id="357" name="Google Shape;357;p6"/>
          <p:cNvSpPr txBox="1"/>
          <p:nvPr/>
        </p:nvSpPr>
        <p:spPr>
          <a:xfrm>
            <a:off x="648650" y="2171325"/>
            <a:ext cx="4159800" cy="7863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1200"/>
              </a:spcBef>
              <a:spcAft>
                <a:spcPts val="120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Dynamiques de pouvoir, rôles et identités socialement définis selon les genres.</a:t>
            </a:r>
            <a:endParaRPr b="0" i="0" sz="2200" u="none" cap="none" strike="noStrike">
              <a:solidFill>
                <a:schemeClr val="dk1"/>
              </a:solidFill>
              <a:latin typeface="Roboto Medium"/>
              <a:ea typeface="Roboto Medium"/>
              <a:cs typeface="Roboto Medium"/>
              <a:sym typeface="Roboto Medium"/>
            </a:endParaRPr>
          </a:p>
        </p:txBody>
      </p:sp>
      <p:sp>
        <p:nvSpPr>
          <p:cNvPr id="358" name="Google Shape;358;p6"/>
          <p:cNvSpPr txBox="1"/>
          <p:nvPr/>
        </p:nvSpPr>
        <p:spPr>
          <a:xfrm>
            <a:off x="633825" y="4257078"/>
            <a:ext cx="4832700" cy="1874700"/>
          </a:xfrm>
          <a:prstGeom prst="rect">
            <a:avLst/>
          </a:prstGeom>
          <a:noFill/>
          <a:ln>
            <a:noFill/>
          </a:ln>
        </p:spPr>
        <p:txBody>
          <a:bodyPr anchorCtr="0" anchor="t" bIns="91425" lIns="91425" spcFirstLastPara="1" rIns="91425" wrap="square" tIns="91425">
            <a:noAutofit/>
          </a:bodyPr>
          <a:lstStyle/>
          <a:p>
            <a:pPr indent="0" lvl="0" marL="0" marR="12700" rtl="0" algn="l">
              <a:lnSpc>
                <a:spcPct val="105000"/>
              </a:lnSpc>
              <a:spcBef>
                <a:spcPts val="0"/>
              </a:spcBef>
              <a:spcAft>
                <a:spcPts val="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Reconnaître les façons dont les gens subissent des avantages cumulés et/ou des discriminations en fonction de leurs identités qui se chevauchent et qui recoupent le genre, notamment l’âge, la race/l’origine ethnique, la religion, les capacités, et l’orientation sexuelle.</a:t>
            </a:r>
            <a:endParaRPr b="0" i="0" sz="1700" u="none" cap="none" strike="noStrike">
              <a:solidFill>
                <a:schemeClr val="dk1"/>
              </a:solidFill>
              <a:latin typeface="Roboto"/>
              <a:ea typeface="Roboto"/>
              <a:cs typeface="Roboto"/>
              <a:sym typeface="Roboto"/>
            </a:endParaRPr>
          </a:p>
        </p:txBody>
      </p:sp>
      <p:sp>
        <p:nvSpPr>
          <p:cNvPr id="359" name="Google Shape;359;p6"/>
          <p:cNvSpPr txBox="1"/>
          <p:nvPr/>
        </p:nvSpPr>
        <p:spPr>
          <a:xfrm>
            <a:off x="6712025" y="1439175"/>
            <a:ext cx="4159800" cy="926100"/>
          </a:xfrm>
          <a:prstGeom prst="rect">
            <a:avLst/>
          </a:prstGeom>
          <a:noFill/>
          <a:ln>
            <a:noFill/>
          </a:ln>
        </p:spPr>
        <p:txBody>
          <a:bodyPr anchorCtr="0" anchor="t" bIns="91425" lIns="91425" spcFirstLastPara="1" rIns="91425" wrap="square" tIns="91425">
            <a:noAutofit/>
          </a:bodyPr>
          <a:lstStyle/>
          <a:p>
            <a:pPr indent="0" lvl="0" marL="0" marR="12700" rtl="0" algn="l">
              <a:lnSpc>
                <a:spcPct val="115000"/>
              </a:lnSpc>
              <a:spcBef>
                <a:spcPts val="0"/>
              </a:spcBef>
              <a:spcAft>
                <a:spcPts val="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Attentes informelles en matière de comportement, de rôles et d’accès aux ressources selon le genre.</a:t>
            </a:r>
            <a:endParaRPr b="1" i="0" sz="1700" u="none" cap="none" strike="noStrike">
              <a:solidFill>
                <a:schemeClr val="dk1"/>
              </a:solidFill>
              <a:latin typeface="Roboto"/>
              <a:ea typeface="Roboto"/>
              <a:cs typeface="Roboto"/>
              <a:sym typeface="Roboto"/>
            </a:endParaRPr>
          </a:p>
        </p:txBody>
      </p:sp>
      <p:pic>
        <p:nvPicPr>
          <p:cNvPr id="360" name="Google Shape;360;p6"/>
          <p:cNvPicPr preferRelativeResize="0"/>
          <p:nvPr/>
        </p:nvPicPr>
        <p:blipFill rotWithShape="1">
          <a:blip r:embed="rId3">
            <a:alphaModFix/>
          </a:blip>
          <a:srcRect b="28185" l="28511" r="26791" t="29637"/>
          <a:stretch/>
        </p:blipFill>
        <p:spPr>
          <a:xfrm>
            <a:off x="10871825" y="5512138"/>
            <a:ext cx="577675" cy="598725"/>
          </a:xfrm>
          <a:prstGeom prst="rect">
            <a:avLst/>
          </a:prstGeom>
          <a:solidFill>
            <a:srgbClr val="FFFFFF"/>
          </a:solidFill>
          <a:ln cap="flat" cmpd="sng" w="28575">
            <a:solidFill>
              <a:schemeClr val="lt1"/>
            </a:solidFill>
            <a:prstDash val="solid"/>
            <a:round/>
            <a:headEnd len="sm" w="sm" type="none"/>
            <a:tailEnd len="sm" w="sm" type="none"/>
          </a:ln>
        </p:spPr>
      </p:pic>
      <p:pic>
        <p:nvPicPr>
          <p:cNvPr id="361" name="Google Shape;361;p6"/>
          <p:cNvPicPr preferRelativeResize="0"/>
          <p:nvPr/>
        </p:nvPicPr>
        <p:blipFill rotWithShape="1">
          <a:blip r:embed="rId4">
            <a:alphaModFix/>
          </a:blip>
          <a:srcRect b="24168" l="26020" r="28748" t="28171"/>
          <a:stretch/>
        </p:blipFill>
        <p:spPr>
          <a:xfrm>
            <a:off x="4943450" y="2105625"/>
            <a:ext cx="700000" cy="786225"/>
          </a:xfrm>
          <a:prstGeom prst="rect">
            <a:avLst/>
          </a:prstGeom>
          <a:noFill/>
          <a:ln>
            <a:noFill/>
          </a:ln>
        </p:spPr>
      </p:pic>
      <p:pic>
        <p:nvPicPr>
          <p:cNvPr id="362" name="Google Shape;362;p6"/>
          <p:cNvPicPr preferRelativeResize="0"/>
          <p:nvPr/>
        </p:nvPicPr>
        <p:blipFill rotWithShape="1">
          <a:blip r:embed="rId5">
            <a:alphaModFix/>
          </a:blip>
          <a:srcRect b="27718" l="25926" r="24184" t="24621"/>
          <a:stretch/>
        </p:blipFill>
        <p:spPr>
          <a:xfrm>
            <a:off x="4943450" y="3770923"/>
            <a:ext cx="822950" cy="786225"/>
          </a:xfrm>
          <a:prstGeom prst="rect">
            <a:avLst/>
          </a:prstGeom>
          <a:noFill/>
          <a:ln>
            <a:noFill/>
          </a:ln>
        </p:spPr>
      </p:pic>
      <p:pic>
        <p:nvPicPr>
          <p:cNvPr id="363" name="Google Shape;363;p6"/>
          <p:cNvPicPr preferRelativeResize="0"/>
          <p:nvPr/>
        </p:nvPicPr>
        <p:blipFill rotWithShape="1">
          <a:blip r:embed="rId6">
            <a:alphaModFix/>
          </a:blip>
          <a:srcRect b="32855" l="26017" r="28748" t="28681"/>
          <a:stretch/>
        </p:blipFill>
        <p:spPr>
          <a:xfrm>
            <a:off x="10749500" y="1439175"/>
            <a:ext cx="700000" cy="659125"/>
          </a:xfrm>
          <a:prstGeom prst="rect">
            <a:avLst/>
          </a:prstGeom>
          <a:noFill/>
          <a:ln>
            <a:noFill/>
          </a:ln>
        </p:spPr>
      </p:pic>
      <p:sp>
        <p:nvSpPr>
          <p:cNvPr id="364" name="Google Shape;364;p6"/>
          <p:cNvSpPr/>
          <p:nvPr/>
        </p:nvSpPr>
        <p:spPr>
          <a:xfrm>
            <a:off x="6595050" y="2857866"/>
            <a:ext cx="4974900" cy="2036400"/>
          </a:xfrm>
          <a:prstGeom prst="roundRect">
            <a:avLst>
              <a:gd fmla="val 16667" name="adj"/>
            </a:avLst>
          </a:prstGeom>
          <a:solidFill>
            <a:schemeClr val="lt1"/>
          </a:solidFill>
          <a:ln cap="flat" cmpd="sng" w="28575">
            <a:solidFill>
              <a:schemeClr val="accent2"/>
            </a:solidFill>
            <a:prstDash val="solid"/>
            <a:round/>
            <a:headEnd len="sm" w="sm" type="none"/>
            <a:tailEnd len="sm" w="sm" type="none"/>
          </a:ln>
        </p:spPr>
        <p:txBody>
          <a:bodyPr anchorCtr="0" anchor="t" bIns="91425" lIns="91425" spcFirstLastPara="1" rIns="91425" wrap="square" tIns="91425">
            <a:noAutofit/>
          </a:bodyPr>
          <a:lstStyle/>
          <a:p>
            <a:pPr indent="0" lvl="0" marL="0" marR="46101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Roboto"/>
                <a:ea typeface="Roboto"/>
                <a:cs typeface="Roboto"/>
                <a:sym typeface="Roboto"/>
              </a:rPr>
              <a:t>Analyse de genre : </a:t>
            </a:r>
            <a:endParaRPr b="1" i="0" sz="1700" u="none" cap="none" strike="noStrike">
              <a:solidFill>
                <a:srgbClr val="000000"/>
              </a:solidFill>
              <a:latin typeface="Roboto"/>
              <a:ea typeface="Roboto"/>
              <a:cs typeface="Roboto"/>
              <a:sym typeface="Roboto"/>
            </a:endParaRPr>
          </a:p>
          <a:p>
            <a:pPr indent="0" lvl="0" marL="0" marR="461010" rtl="0" algn="l">
              <a:lnSpc>
                <a:spcPct val="100000"/>
              </a:lnSpc>
              <a:spcBef>
                <a:spcPts val="0"/>
              </a:spcBef>
              <a:spcAft>
                <a:spcPts val="0"/>
              </a:spcAft>
              <a:buClr>
                <a:srgbClr val="000000"/>
              </a:buClr>
              <a:buSzPts val="1700"/>
              <a:buFont typeface="Arial"/>
              <a:buNone/>
            </a:pPr>
            <a:r>
              <a:t/>
            </a:r>
            <a:endParaRPr b="1" i="0" sz="1700" u="none" cap="none" strike="noStrike">
              <a:solidFill>
                <a:srgbClr val="000000"/>
              </a:solidFill>
              <a:latin typeface="Roboto"/>
              <a:ea typeface="Roboto"/>
              <a:cs typeface="Roboto"/>
              <a:sym typeface="Roboto"/>
            </a:endParaRPr>
          </a:p>
          <a:p>
            <a:pPr indent="0" lvl="0" marL="0" marR="461010" rtl="0" algn="l">
              <a:lnSpc>
                <a:spcPct val="100000"/>
              </a:lnSpc>
              <a:spcBef>
                <a:spcPts val="0"/>
              </a:spcBef>
              <a:spcAft>
                <a:spcPts val="0"/>
              </a:spcAft>
              <a:buClr>
                <a:srgbClr val="000000"/>
              </a:buClr>
              <a:buSzPts val="1700"/>
              <a:buFont typeface="Arial"/>
              <a:buNone/>
            </a:pPr>
            <a:r>
              <a:t/>
            </a:r>
            <a:endParaRPr b="0" i="0" sz="1700" u="none" cap="none" strike="noStrike">
              <a:solidFill>
                <a:srgbClr val="000000"/>
              </a:solidFill>
              <a:latin typeface="Roboto"/>
              <a:ea typeface="Roboto"/>
              <a:cs typeface="Roboto"/>
              <a:sym typeface="Roboto"/>
            </a:endParaRPr>
          </a:p>
        </p:txBody>
      </p:sp>
      <p:pic>
        <p:nvPicPr>
          <p:cNvPr id="365" name="Google Shape;365;p6"/>
          <p:cNvPicPr preferRelativeResize="0"/>
          <p:nvPr/>
        </p:nvPicPr>
        <p:blipFill rotWithShape="1">
          <a:blip r:embed="rId7">
            <a:alphaModFix/>
          </a:blip>
          <a:srcRect b="0" l="0" r="0" t="0"/>
          <a:stretch/>
        </p:blipFill>
        <p:spPr>
          <a:xfrm>
            <a:off x="10871825" y="3445025"/>
            <a:ext cx="577675" cy="590590"/>
          </a:xfrm>
          <a:prstGeom prst="rect">
            <a:avLst/>
          </a:prstGeom>
          <a:noFill/>
          <a:ln>
            <a:noFill/>
          </a:ln>
        </p:spPr>
      </p:pic>
      <p:sp>
        <p:nvSpPr>
          <p:cNvPr id="366" name="Google Shape;366;p6"/>
          <p:cNvSpPr txBox="1"/>
          <p:nvPr/>
        </p:nvSpPr>
        <p:spPr>
          <a:xfrm>
            <a:off x="6666150" y="3339798"/>
            <a:ext cx="4832700" cy="1537800"/>
          </a:xfrm>
          <a:prstGeom prst="rect">
            <a:avLst/>
          </a:prstGeom>
          <a:noFill/>
          <a:ln>
            <a:noFill/>
          </a:ln>
        </p:spPr>
        <p:txBody>
          <a:bodyPr anchorCtr="0" anchor="t" bIns="91425" lIns="91425" spcFirstLastPara="1" rIns="91425" wrap="square" tIns="91425">
            <a:noAutofit/>
          </a:bodyPr>
          <a:lstStyle/>
          <a:p>
            <a:pPr indent="0" lvl="0" marL="0" marR="461010" rtl="0" algn="l">
              <a:lnSpc>
                <a:spcPct val="100000"/>
              </a:lnSpc>
              <a:spcBef>
                <a:spcPts val="0"/>
              </a:spcBef>
              <a:spcAft>
                <a:spcPts val="0"/>
              </a:spcAft>
              <a:buClr>
                <a:schemeClr val="dk1"/>
              </a:buClr>
              <a:buSzPts val="1100"/>
              <a:buFont typeface="Arial"/>
              <a:buNone/>
            </a:pPr>
            <a:r>
              <a:rPr b="0" i="0" lang="en-US" sz="1700" u="none" cap="none" strike="noStrike">
                <a:solidFill>
                  <a:schemeClr val="dk1"/>
                </a:solidFill>
                <a:latin typeface="Roboto"/>
                <a:ea typeface="Roboto"/>
                <a:cs typeface="Roboto"/>
                <a:sym typeface="Roboto"/>
              </a:rPr>
              <a:t>Explorer l’impact des facteurs politiques, économiques, sociaux et culturels liés au genre sur les obstacles et les opportunités pour les individus, les communautés et les sociétés.</a:t>
            </a:r>
            <a:endParaRPr b="0" i="0" sz="1700" u="none" cap="none" strike="noStrike">
              <a:solidFill>
                <a:schemeClr val="dk1"/>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5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5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5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6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pic>
        <p:nvPicPr>
          <p:cNvPr id="372" name="Google Shape;372;p7"/>
          <p:cNvPicPr preferRelativeResize="0"/>
          <p:nvPr/>
        </p:nvPicPr>
        <p:blipFill rotWithShape="1">
          <a:blip r:embed="rId3">
            <a:alphaModFix/>
          </a:blip>
          <a:srcRect b="24755" l="24753" r="22319" t="24064"/>
          <a:stretch/>
        </p:blipFill>
        <p:spPr>
          <a:xfrm>
            <a:off x="10489325" y="4364325"/>
            <a:ext cx="920685" cy="848875"/>
          </a:xfrm>
          <a:prstGeom prst="rect">
            <a:avLst/>
          </a:prstGeom>
          <a:noFill/>
          <a:ln>
            <a:noFill/>
          </a:ln>
        </p:spPr>
      </p:pic>
      <p:sp>
        <p:nvSpPr>
          <p:cNvPr id="373" name="Google Shape;373;p7"/>
          <p:cNvSpPr txBox="1"/>
          <p:nvPr>
            <p:ph type="title"/>
          </p:nvPr>
        </p:nvSpPr>
        <p:spPr>
          <a:xfrm>
            <a:off x="356650" y="76200"/>
            <a:ext cx="62421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1" lang="en-US">
                <a:solidFill>
                  <a:schemeClr val="accent2"/>
                </a:solidFill>
                <a:latin typeface="Bebas Neue"/>
                <a:ea typeface="Bebas Neue"/>
                <a:cs typeface="Bebas Neue"/>
                <a:sym typeface="Bebas Neue"/>
              </a:rPr>
              <a:t>Définition des concepts clés</a:t>
            </a:r>
            <a:endParaRPr b="1">
              <a:solidFill>
                <a:schemeClr val="accent2"/>
              </a:solidFill>
              <a:latin typeface="Bebas Neue"/>
              <a:ea typeface="Bebas Neue"/>
              <a:cs typeface="Bebas Neue"/>
              <a:sym typeface="Bebas Neue"/>
            </a:endParaRPr>
          </a:p>
        </p:txBody>
      </p:sp>
      <p:sp>
        <p:nvSpPr>
          <p:cNvPr id="374" name="Google Shape;374;p7"/>
          <p:cNvSpPr/>
          <p:nvPr/>
        </p:nvSpPr>
        <p:spPr>
          <a:xfrm rot="-7468">
            <a:off x="578894" y="4156399"/>
            <a:ext cx="5109912" cy="2012702"/>
          </a:xfrm>
          <a:prstGeom prst="roundRect">
            <a:avLst>
              <a:gd fmla="val 16667" name="adj"/>
            </a:avLst>
          </a:prstGeom>
          <a:solidFill>
            <a:srgbClr val="FFFFFF"/>
          </a:solidFill>
          <a:ln cap="flat" cmpd="sng" w="28575">
            <a:solidFill>
              <a:schemeClr val="accent3"/>
            </a:solidFill>
            <a:prstDash val="solid"/>
            <a:round/>
            <a:headEnd len="sm" w="sm" type="none"/>
            <a:tailEnd len="sm" w="sm" type="none"/>
          </a:ln>
        </p:spPr>
        <p:txBody>
          <a:bodyPr anchorCtr="0" anchor="t" bIns="91425" lIns="91425" spcFirstLastPara="1" rIns="91425" wrap="square" tIns="91425">
            <a:noAutofit/>
          </a:bodyPr>
          <a:lstStyle/>
          <a:p>
            <a:pPr indent="0" lvl="0" marL="0" marR="12700" rtl="0" algn="l">
              <a:lnSpc>
                <a:spcPct val="115000"/>
              </a:lnSpc>
              <a:spcBef>
                <a:spcPts val="0"/>
              </a:spcBef>
              <a:spcAft>
                <a:spcPts val="0"/>
              </a:spcAft>
              <a:buClr>
                <a:srgbClr val="000000"/>
              </a:buClr>
              <a:buSzPts val="1700"/>
              <a:buFont typeface="Arial"/>
              <a:buNone/>
            </a:pPr>
            <a:r>
              <a:rPr b="1" i="0" lang="en-US" sz="1700" u="none" cap="none" strike="noStrike">
                <a:solidFill>
                  <a:schemeClr val="dk1"/>
                </a:solidFill>
                <a:latin typeface="Roboto"/>
                <a:ea typeface="Roboto"/>
                <a:cs typeface="Roboto"/>
                <a:sym typeface="Roboto"/>
              </a:rPr>
              <a:t>Services tenant compte des  genres :</a:t>
            </a:r>
            <a:endParaRPr b="1" i="0" sz="1700" u="none" cap="none" strike="noStrike">
              <a:solidFill>
                <a:schemeClr val="dk1"/>
              </a:solidFill>
              <a:latin typeface="Roboto"/>
              <a:ea typeface="Roboto"/>
              <a:cs typeface="Roboto"/>
              <a:sym typeface="Roboto"/>
            </a:endParaRPr>
          </a:p>
        </p:txBody>
      </p:sp>
      <p:sp>
        <p:nvSpPr>
          <p:cNvPr id="375" name="Google Shape;375;p7"/>
          <p:cNvSpPr/>
          <p:nvPr/>
        </p:nvSpPr>
        <p:spPr>
          <a:xfrm rot="-7028">
            <a:off x="6600695" y="1242373"/>
            <a:ext cx="4842910" cy="2390103"/>
          </a:xfrm>
          <a:prstGeom prst="roundRect">
            <a:avLst>
              <a:gd fmla="val 16667" name="adj"/>
            </a:avLst>
          </a:prstGeom>
          <a:solidFill>
            <a:srgbClr val="FFFFFF"/>
          </a:solidFill>
          <a:ln cap="flat" cmpd="sng" w="28575">
            <a:solidFill>
              <a:srgbClr val="EC2A91"/>
            </a:solidFill>
            <a:prstDash val="solid"/>
            <a:round/>
            <a:headEnd len="sm" w="sm" type="none"/>
            <a:tailEnd len="sm" w="sm" type="none"/>
          </a:ln>
        </p:spPr>
        <p:txBody>
          <a:bodyPr anchorCtr="0" anchor="t" bIns="91425" lIns="91425" spcFirstLastPara="1" rIns="91425" wrap="square" tIns="91425">
            <a:noAutofit/>
          </a:bodyPr>
          <a:lstStyle/>
          <a:p>
            <a:pPr indent="0" lvl="0" marL="0" marR="349250" rtl="0" algn="l">
              <a:lnSpc>
                <a:spcPct val="115000"/>
              </a:lnSpc>
              <a:spcBef>
                <a:spcPts val="0"/>
              </a:spcBef>
              <a:spcAft>
                <a:spcPts val="0"/>
              </a:spcAft>
              <a:buClr>
                <a:srgbClr val="000000"/>
              </a:buClr>
              <a:buSzPts val="1700"/>
              <a:buFont typeface="Arial"/>
              <a:buNone/>
            </a:pPr>
            <a:r>
              <a:rPr b="1" i="0" lang="en-US" sz="1700" u="none" cap="none" strike="noStrike">
                <a:solidFill>
                  <a:schemeClr val="dk1"/>
                </a:solidFill>
                <a:latin typeface="Roboto"/>
                <a:ea typeface="Roboto"/>
                <a:cs typeface="Roboto"/>
                <a:sym typeface="Roboto"/>
              </a:rPr>
              <a:t>Prévention et réponse à la violence basée sur le genre (VBG) axées sur les survivant-e-s :</a:t>
            </a:r>
            <a:endParaRPr b="0" i="0" sz="1600" u="none" cap="none" strike="noStrike">
              <a:solidFill>
                <a:schemeClr val="dk1"/>
              </a:solidFill>
              <a:latin typeface="Roboto Medium"/>
              <a:ea typeface="Roboto Medium"/>
              <a:cs typeface="Roboto Medium"/>
              <a:sym typeface="Roboto Medium"/>
            </a:endParaRPr>
          </a:p>
        </p:txBody>
      </p:sp>
      <p:sp>
        <p:nvSpPr>
          <p:cNvPr id="376" name="Google Shape;376;p7"/>
          <p:cNvSpPr/>
          <p:nvPr/>
        </p:nvSpPr>
        <p:spPr>
          <a:xfrm rot="-7267">
            <a:off x="6761195" y="4355124"/>
            <a:ext cx="4683010" cy="1720201"/>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700"/>
              <a:buFont typeface="Arial"/>
              <a:buNone/>
            </a:pPr>
            <a:r>
              <a:rPr b="1" i="0" lang="en-US" sz="1700" u="none" cap="none" strike="noStrike">
                <a:solidFill>
                  <a:schemeClr val="dk1"/>
                </a:solidFill>
                <a:latin typeface="Roboto"/>
                <a:ea typeface="Roboto"/>
                <a:cs typeface="Roboto"/>
                <a:sym typeface="Roboto"/>
              </a:rPr>
              <a:t>Autonomisation économique :</a:t>
            </a:r>
            <a:endParaRPr b="0" i="0" sz="1600" u="none" cap="none" strike="noStrike">
              <a:solidFill>
                <a:schemeClr val="dk1"/>
              </a:solidFill>
              <a:latin typeface="Roboto Medium"/>
              <a:ea typeface="Roboto Medium"/>
              <a:cs typeface="Roboto Medium"/>
              <a:sym typeface="Roboto Medium"/>
            </a:endParaRPr>
          </a:p>
        </p:txBody>
      </p:sp>
      <p:sp>
        <p:nvSpPr>
          <p:cNvPr id="377" name="Google Shape;377;p7"/>
          <p:cNvSpPr/>
          <p:nvPr/>
        </p:nvSpPr>
        <p:spPr>
          <a:xfrm rot="-8072">
            <a:off x="579468" y="1865099"/>
            <a:ext cx="5110814" cy="1543801"/>
          </a:xfrm>
          <a:prstGeom prst="roundRect">
            <a:avLst>
              <a:gd fmla="val 16667" name="adj"/>
            </a:avLst>
          </a:prstGeom>
          <a:solidFill>
            <a:srgbClr val="FFFFFF"/>
          </a:solidFill>
          <a:ln cap="flat" cmpd="sng" w="28575">
            <a:solidFill>
              <a:schemeClr val="accent1"/>
            </a:solidFill>
            <a:prstDash val="solid"/>
            <a:round/>
            <a:headEnd len="sm" w="sm" type="none"/>
            <a:tailEnd len="sm" w="sm" type="none"/>
          </a:ln>
        </p:spPr>
        <p:txBody>
          <a:bodyPr anchorCtr="0" anchor="t" bIns="91425" lIns="91425" spcFirstLastPara="1" rIns="91425" wrap="square" tIns="91425">
            <a:noAutofit/>
          </a:bodyPr>
          <a:lstStyle/>
          <a:p>
            <a:pPr indent="0" lvl="0" marL="0" marR="349250" rtl="0" algn="l">
              <a:lnSpc>
                <a:spcPct val="115000"/>
              </a:lnSpc>
              <a:spcBef>
                <a:spcPts val="0"/>
              </a:spcBef>
              <a:spcAft>
                <a:spcPts val="0"/>
              </a:spcAft>
              <a:buClr>
                <a:srgbClr val="000000"/>
              </a:buClr>
              <a:buSzPts val="1700"/>
              <a:buFont typeface="Arial"/>
              <a:buNone/>
            </a:pPr>
            <a:r>
              <a:rPr b="1" i="0" lang="en-US" sz="1700" u="none" cap="none" strike="noStrike">
                <a:solidFill>
                  <a:schemeClr val="dk1"/>
                </a:solidFill>
                <a:latin typeface="Roboto"/>
                <a:ea typeface="Roboto"/>
                <a:cs typeface="Roboto"/>
                <a:sym typeface="Roboto"/>
              </a:rPr>
              <a:t> Santé sexuelle et reproductive (SSR) :</a:t>
            </a:r>
            <a:endParaRPr b="0" i="0" sz="1600" u="none" cap="none" strike="noStrike">
              <a:solidFill>
                <a:schemeClr val="dk1"/>
              </a:solidFill>
              <a:latin typeface="Roboto Medium"/>
              <a:ea typeface="Roboto Medium"/>
              <a:cs typeface="Roboto Medium"/>
              <a:sym typeface="Roboto Medium"/>
            </a:endParaRPr>
          </a:p>
        </p:txBody>
      </p:sp>
      <p:sp>
        <p:nvSpPr>
          <p:cNvPr id="378" name="Google Shape;378;p7"/>
          <p:cNvSpPr txBox="1"/>
          <p:nvPr/>
        </p:nvSpPr>
        <p:spPr>
          <a:xfrm>
            <a:off x="730175" y="2408949"/>
            <a:ext cx="4339800" cy="997500"/>
          </a:xfrm>
          <a:prstGeom prst="rect">
            <a:avLst/>
          </a:prstGeom>
          <a:noFill/>
          <a:ln>
            <a:noFill/>
          </a:ln>
        </p:spPr>
        <p:txBody>
          <a:bodyPr anchorCtr="0" anchor="t" bIns="91425" lIns="91425" spcFirstLastPara="1" rIns="91425" wrap="square" tIns="91425">
            <a:noAutofit/>
          </a:bodyPr>
          <a:lstStyle/>
          <a:p>
            <a:pPr indent="0" lvl="0" marL="0" marR="349250" rtl="0" algn="l">
              <a:lnSpc>
                <a:spcPct val="95000"/>
              </a:lnSpc>
              <a:spcBef>
                <a:spcPts val="0"/>
              </a:spcBef>
              <a:spcAft>
                <a:spcPts val="0"/>
              </a:spcAft>
              <a:buClr>
                <a:srgbClr val="000000"/>
              </a:buClr>
              <a:buSzPts val="852"/>
              <a:buFont typeface="Arial"/>
              <a:buNone/>
            </a:pPr>
            <a:r>
              <a:rPr b="0" i="0" lang="en-US" sz="1717" u="none" cap="none" strike="noStrike">
                <a:solidFill>
                  <a:schemeClr val="dk1"/>
                </a:solidFill>
                <a:latin typeface="Roboto"/>
                <a:ea typeface="Roboto"/>
                <a:cs typeface="Roboto"/>
                <a:sym typeface="Roboto"/>
              </a:rPr>
              <a:t>Bien-être physique, émotionnel, mental et social dans la sexualité, les relations et les choix reproductifs.</a:t>
            </a:r>
            <a:endParaRPr b="0" i="0" sz="1640" u="none" cap="none" strike="noStrike">
              <a:solidFill>
                <a:schemeClr val="dk1"/>
              </a:solidFill>
              <a:latin typeface="Roboto Medium"/>
              <a:ea typeface="Roboto Medium"/>
              <a:cs typeface="Roboto Medium"/>
              <a:sym typeface="Roboto Medium"/>
            </a:endParaRPr>
          </a:p>
        </p:txBody>
      </p:sp>
      <p:sp>
        <p:nvSpPr>
          <p:cNvPr id="379" name="Google Shape;379;p7"/>
          <p:cNvSpPr txBox="1"/>
          <p:nvPr/>
        </p:nvSpPr>
        <p:spPr>
          <a:xfrm>
            <a:off x="6760150" y="2283700"/>
            <a:ext cx="4846800" cy="1248000"/>
          </a:xfrm>
          <a:prstGeom prst="rect">
            <a:avLst/>
          </a:prstGeom>
          <a:noFill/>
          <a:ln>
            <a:noFill/>
          </a:ln>
        </p:spPr>
        <p:txBody>
          <a:bodyPr anchorCtr="0" anchor="t" bIns="91425" lIns="91425" spcFirstLastPara="1" rIns="91425" wrap="square" tIns="91425">
            <a:noAutofit/>
          </a:bodyPr>
          <a:lstStyle/>
          <a:p>
            <a:pPr indent="0" lvl="0" marL="0" marR="349250" rtl="0" algn="l">
              <a:lnSpc>
                <a:spcPct val="115000"/>
              </a:lnSpc>
              <a:spcBef>
                <a:spcPts val="0"/>
              </a:spcBef>
              <a:spcAft>
                <a:spcPts val="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Une approche qui donne la priorité aux droits, à la sécurité et aux choix des survivant-e-s de la VBG dans tous les efforts de réponse et de prévention de la VBG.</a:t>
            </a:r>
            <a:endParaRPr b="0" i="0" sz="1400" u="none" cap="none" strike="noStrike">
              <a:solidFill>
                <a:srgbClr val="000000"/>
              </a:solidFill>
              <a:latin typeface="Arial"/>
              <a:ea typeface="Arial"/>
              <a:cs typeface="Arial"/>
              <a:sym typeface="Arial"/>
            </a:endParaRPr>
          </a:p>
        </p:txBody>
      </p:sp>
      <p:sp>
        <p:nvSpPr>
          <p:cNvPr id="380" name="Google Shape;380;p7"/>
          <p:cNvSpPr txBox="1"/>
          <p:nvPr/>
        </p:nvSpPr>
        <p:spPr>
          <a:xfrm>
            <a:off x="730176" y="4842166"/>
            <a:ext cx="4398600" cy="1248000"/>
          </a:xfrm>
          <a:prstGeom prst="rect">
            <a:avLst/>
          </a:prstGeom>
          <a:noFill/>
          <a:ln>
            <a:noFill/>
          </a:ln>
        </p:spPr>
        <p:txBody>
          <a:bodyPr anchorCtr="0" anchor="t" bIns="91425" lIns="91425" spcFirstLastPara="1" rIns="91425" wrap="square" tIns="91425">
            <a:noAutofit/>
          </a:bodyPr>
          <a:lstStyle/>
          <a:p>
            <a:pPr indent="0" lvl="0" marL="0" marR="12700" rtl="0" algn="l">
              <a:lnSpc>
                <a:spcPct val="115000"/>
              </a:lnSpc>
              <a:spcBef>
                <a:spcPts val="0"/>
              </a:spcBef>
              <a:spcAft>
                <a:spcPts val="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Des services qui reconnaissent et répondent aux besoins, aux obstacles et aux expériences uniques de tous les genres.</a:t>
            </a:r>
            <a:endParaRPr b="1" i="0" sz="1700" u="none" cap="none" strike="noStrike">
              <a:solidFill>
                <a:schemeClr val="dk1"/>
              </a:solidFill>
              <a:latin typeface="Roboto"/>
              <a:ea typeface="Roboto"/>
              <a:cs typeface="Roboto"/>
              <a:sym typeface="Roboto"/>
            </a:endParaRPr>
          </a:p>
        </p:txBody>
      </p:sp>
      <p:pic>
        <p:nvPicPr>
          <p:cNvPr id="381" name="Google Shape;381;p7"/>
          <p:cNvPicPr preferRelativeResize="0"/>
          <p:nvPr/>
        </p:nvPicPr>
        <p:blipFill rotWithShape="1">
          <a:blip r:embed="rId4">
            <a:alphaModFix/>
          </a:blip>
          <a:srcRect b="26616" l="26929" r="27847" t="26928"/>
          <a:stretch/>
        </p:blipFill>
        <p:spPr>
          <a:xfrm>
            <a:off x="4877468" y="2263123"/>
            <a:ext cx="690680" cy="747750"/>
          </a:xfrm>
          <a:prstGeom prst="rect">
            <a:avLst/>
          </a:prstGeom>
          <a:noFill/>
          <a:ln>
            <a:noFill/>
          </a:ln>
        </p:spPr>
      </p:pic>
      <p:pic>
        <p:nvPicPr>
          <p:cNvPr id="382" name="Google Shape;382;p7"/>
          <p:cNvPicPr preferRelativeResize="0"/>
          <p:nvPr/>
        </p:nvPicPr>
        <p:blipFill rotWithShape="1">
          <a:blip r:embed="rId5">
            <a:alphaModFix/>
          </a:blip>
          <a:srcRect b="22574" l="26942" r="29663" t="22912"/>
          <a:stretch/>
        </p:blipFill>
        <p:spPr>
          <a:xfrm>
            <a:off x="10573848" y="1651148"/>
            <a:ext cx="751625" cy="848875"/>
          </a:xfrm>
          <a:prstGeom prst="rect">
            <a:avLst/>
          </a:prstGeom>
          <a:noFill/>
          <a:ln>
            <a:noFill/>
          </a:ln>
        </p:spPr>
      </p:pic>
      <p:pic>
        <p:nvPicPr>
          <p:cNvPr id="383" name="Google Shape;383;p7"/>
          <p:cNvPicPr preferRelativeResize="0"/>
          <p:nvPr/>
        </p:nvPicPr>
        <p:blipFill rotWithShape="1">
          <a:blip r:embed="rId6">
            <a:alphaModFix/>
          </a:blip>
          <a:srcRect b="30160" l="26078" r="24963" t="24754"/>
          <a:stretch/>
        </p:blipFill>
        <p:spPr>
          <a:xfrm>
            <a:off x="4798823" y="4413500"/>
            <a:ext cx="847980" cy="747755"/>
          </a:xfrm>
          <a:prstGeom prst="rect">
            <a:avLst/>
          </a:prstGeom>
          <a:noFill/>
          <a:ln>
            <a:noFill/>
          </a:ln>
        </p:spPr>
      </p:pic>
      <p:sp>
        <p:nvSpPr>
          <p:cNvPr id="384" name="Google Shape;384;p7"/>
          <p:cNvSpPr txBox="1"/>
          <p:nvPr/>
        </p:nvSpPr>
        <p:spPr>
          <a:xfrm>
            <a:off x="6849982" y="4842175"/>
            <a:ext cx="4146300" cy="13257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700"/>
              <a:buFont typeface="Arial"/>
              <a:buNone/>
            </a:pPr>
            <a:r>
              <a:rPr b="0" i="0" lang="en-US" sz="1700" u="none" cap="none" strike="noStrike">
                <a:solidFill>
                  <a:schemeClr val="dk1"/>
                </a:solidFill>
                <a:latin typeface="Roboto"/>
                <a:ea typeface="Roboto"/>
                <a:cs typeface="Roboto"/>
                <a:sym typeface="Roboto"/>
              </a:rPr>
              <a:t>Accès équitable aux ressources et opportunités d’indépendance financière et de contrôle économique.</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7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sp>
        <p:nvSpPr>
          <p:cNvPr id="389" name="Google Shape;389;p8"/>
          <p:cNvSpPr txBox="1"/>
          <p:nvPr>
            <p:ph type="title"/>
          </p:nvPr>
        </p:nvSpPr>
        <p:spPr>
          <a:xfrm>
            <a:off x="415600" y="5933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ED2891"/>
                </a:solidFill>
                <a:latin typeface="Bebas Neue"/>
                <a:ea typeface="Bebas Neue"/>
                <a:cs typeface="Bebas Neue"/>
                <a:sym typeface="Bebas Neue"/>
              </a:rPr>
              <a:t>Équité des genres, intégration du genre, égalité des genres : quelle est la différence ?</a:t>
            </a:r>
            <a:endParaRPr sz="4400">
              <a:solidFill>
                <a:srgbClr val="ED2891"/>
              </a:solidFill>
              <a:latin typeface="Bebas Neue"/>
              <a:ea typeface="Bebas Neue"/>
              <a:cs typeface="Bebas Neue"/>
              <a:sym typeface="Bebas Neue"/>
            </a:endParaRPr>
          </a:p>
        </p:txBody>
      </p:sp>
      <p:grpSp>
        <p:nvGrpSpPr>
          <p:cNvPr id="390" name="Google Shape;390;p8"/>
          <p:cNvGrpSpPr/>
          <p:nvPr/>
        </p:nvGrpSpPr>
        <p:grpSpPr>
          <a:xfrm>
            <a:off x="1653351" y="2596178"/>
            <a:ext cx="8794246" cy="12325"/>
            <a:chOff x="1726750" y="2057400"/>
            <a:chExt cx="8430875" cy="12300"/>
          </a:xfrm>
        </p:grpSpPr>
        <p:cxnSp>
          <p:nvCxnSpPr>
            <p:cNvPr id="391" name="Google Shape;391;p8"/>
            <p:cNvCxnSpPr/>
            <p:nvPr/>
          </p:nvCxnSpPr>
          <p:spPr>
            <a:xfrm>
              <a:off x="1726750" y="2063550"/>
              <a:ext cx="4261800" cy="0"/>
            </a:xfrm>
            <a:prstGeom prst="straightConnector1">
              <a:avLst/>
            </a:prstGeom>
            <a:noFill/>
            <a:ln cap="flat" cmpd="sng" w="76200">
              <a:solidFill>
                <a:srgbClr val="59BDC7"/>
              </a:solidFill>
              <a:prstDash val="solid"/>
              <a:round/>
              <a:headEnd len="med" w="med" type="oval"/>
              <a:tailEnd len="med" w="med" type="triangle"/>
            </a:ln>
          </p:spPr>
        </p:cxnSp>
        <p:cxnSp>
          <p:nvCxnSpPr>
            <p:cNvPr id="392" name="Google Shape;392;p8"/>
            <p:cNvCxnSpPr/>
            <p:nvPr/>
          </p:nvCxnSpPr>
          <p:spPr>
            <a:xfrm>
              <a:off x="5780325" y="2057400"/>
              <a:ext cx="4377300" cy="12300"/>
            </a:xfrm>
            <a:prstGeom prst="straightConnector1">
              <a:avLst/>
            </a:prstGeom>
            <a:noFill/>
            <a:ln cap="flat" cmpd="sng" w="76200">
              <a:solidFill>
                <a:srgbClr val="59BDC7"/>
              </a:solidFill>
              <a:prstDash val="solid"/>
              <a:round/>
              <a:headEnd len="sm" w="sm" type="none"/>
              <a:tailEnd len="med" w="med" type="diamond"/>
            </a:ln>
          </p:spPr>
        </p:cxnSp>
      </p:grpSp>
      <p:sp>
        <p:nvSpPr>
          <p:cNvPr id="393" name="Google Shape;393;p8"/>
          <p:cNvSpPr txBox="1"/>
          <p:nvPr>
            <p:ph type="title"/>
          </p:nvPr>
        </p:nvSpPr>
        <p:spPr>
          <a:xfrm>
            <a:off x="934825" y="2867125"/>
            <a:ext cx="23811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b="0" lang="en-US" sz="2500">
                <a:solidFill>
                  <a:srgbClr val="58BCC7"/>
                </a:solidFill>
                <a:latin typeface="Bebas Neue"/>
                <a:ea typeface="Bebas Neue"/>
                <a:cs typeface="Bebas Neue"/>
                <a:sym typeface="Bebas Neue"/>
              </a:rPr>
              <a:t>L'équité des genres</a:t>
            </a:r>
            <a:endParaRPr b="0" sz="2500">
              <a:solidFill>
                <a:srgbClr val="58BCC7"/>
              </a:solidFill>
              <a:latin typeface="Bebas Neue"/>
              <a:ea typeface="Bebas Neue"/>
              <a:cs typeface="Bebas Neue"/>
              <a:sym typeface="Bebas Neue"/>
            </a:endParaRPr>
          </a:p>
        </p:txBody>
      </p:sp>
      <p:sp>
        <p:nvSpPr>
          <p:cNvPr id="394" name="Google Shape;394;p8"/>
          <p:cNvSpPr txBox="1"/>
          <p:nvPr>
            <p:ph type="title"/>
          </p:nvPr>
        </p:nvSpPr>
        <p:spPr>
          <a:xfrm>
            <a:off x="4663200" y="2867125"/>
            <a:ext cx="2744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b="0" lang="en-US" sz="2500">
                <a:solidFill>
                  <a:srgbClr val="58BCC7"/>
                </a:solidFill>
                <a:latin typeface="Bebas Neue"/>
                <a:ea typeface="Bebas Neue"/>
                <a:cs typeface="Bebas Neue"/>
                <a:sym typeface="Bebas Neue"/>
              </a:rPr>
              <a:t>Intégration du genre</a:t>
            </a:r>
            <a:endParaRPr b="0" sz="2500">
              <a:solidFill>
                <a:srgbClr val="58BCC7"/>
              </a:solidFill>
              <a:latin typeface="Bebas Neue"/>
              <a:ea typeface="Bebas Neue"/>
              <a:cs typeface="Bebas Neue"/>
              <a:sym typeface="Bebas Neue"/>
            </a:endParaRPr>
          </a:p>
        </p:txBody>
      </p:sp>
      <p:sp>
        <p:nvSpPr>
          <p:cNvPr id="395" name="Google Shape;395;p8"/>
          <p:cNvSpPr txBox="1"/>
          <p:nvPr>
            <p:ph type="title"/>
          </p:nvPr>
        </p:nvSpPr>
        <p:spPr>
          <a:xfrm>
            <a:off x="8924100" y="2867125"/>
            <a:ext cx="25215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b="0" lang="en-US" sz="2500">
                <a:solidFill>
                  <a:srgbClr val="58BCC7"/>
                </a:solidFill>
                <a:latin typeface="Bebas Neue"/>
                <a:ea typeface="Bebas Neue"/>
                <a:cs typeface="Bebas Neue"/>
                <a:sym typeface="Bebas Neue"/>
              </a:rPr>
              <a:t>L'égalité des genres</a:t>
            </a:r>
            <a:endParaRPr b="0" sz="2500">
              <a:solidFill>
                <a:srgbClr val="58BCC7"/>
              </a:solidFill>
              <a:latin typeface="Bebas Neue"/>
              <a:ea typeface="Bebas Neue"/>
              <a:cs typeface="Bebas Neue"/>
              <a:sym typeface="Bebas Neue"/>
            </a:endParaRPr>
          </a:p>
        </p:txBody>
      </p:sp>
      <p:sp>
        <p:nvSpPr>
          <p:cNvPr id="396" name="Google Shape;396;p8"/>
          <p:cNvSpPr txBox="1"/>
          <p:nvPr/>
        </p:nvSpPr>
        <p:spPr>
          <a:xfrm>
            <a:off x="934825" y="3529700"/>
            <a:ext cx="2800200" cy="3000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chemeClr val="dk1"/>
                </a:solidFill>
                <a:latin typeface="Roboto"/>
                <a:ea typeface="Roboto"/>
                <a:cs typeface="Roboto"/>
                <a:sym typeface="Roboto"/>
              </a:rPr>
              <a:t>Le processus qui consiste à être juste envers les personnes de toutes les identités de genre.</a:t>
            </a:r>
            <a:endParaRPr b="0" i="0" sz="1400" u="none" cap="none" strike="noStrike">
              <a:solidFill>
                <a:schemeClr val="dk1"/>
              </a:solidFill>
              <a:latin typeface="Arial"/>
              <a:ea typeface="Arial"/>
              <a:cs typeface="Arial"/>
              <a:sym typeface="Arial"/>
            </a:endParaRPr>
          </a:p>
        </p:txBody>
      </p:sp>
      <p:sp>
        <p:nvSpPr>
          <p:cNvPr id="397" name="Google Shape;397;p8"/>
          <p:cNvSpPr txBox="1"/>
          <p:nvPr/>
        </p:nvSpPr>
        <p:spPr>
          <a:xfrm>
            <a:off x="4620025" y="3529700"/>
            <a:ext cx="3144300" cy="3000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chemeClr val="dk1"/>
                </a:solidFill>
                <a:latin typeface="Roboto"/>
                <a:ea typeface="Roboto"/>
                <a:cs typeface="Roboto"/>
                <a:sym typeface="Roboto"/>
              </a:rPr>
              <a:t>Une approche visant à garantir l’inclusion des considérations d’équité entre les genres dans les politiques, les stratégies, les activités de programme et les résultats attendus d’une organisation, ainsi que dans sa culture et ses processus opérationnels.</a:t>
            </a:r>
            <a:endParaRPr b="0" i="0" sz="1400" u="none" cap="none" strike="noStrike">
              <a:solidFill>
                <a:schemeClr val="dk1"/>
              </a:solidFill>
              <a:latin typeface="Arial"/>
              <a:ea typeface="Arial"/>
              <a:cs typeface="Arial"/>
              <a:sym typeface="Arial"/>
            </a:endParaRPr>
          </a:p>
        </p:txBody>
      </p:sp>
      <p:sp>
        <p:nvSpPr>
          <p:cNvPr id="398" name="Google Shape;398;p8"/>
          <p:cNvSpPr txBox="1"/>
          <p:nvPr/>
        </p:nvSpPr>
        <p:spPr>
          <a:xfrm>
            <a:off x="8877925" y="3529700"/>
            <a:ext cx="2911200" cy="3000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chemeClr val="dk1"/>
                </a:solidFill>
                <a:latin typeface="Roboto"/>
                <a:ea typeface="Roboto"/>
                <a:cs typeface="Roboto"/>
                <a:sym typeface="Roboto"/>
              </a:rPr>
              <a:t>La réalisation de l’égalité des droits, du statut et de l’accès égal aux connaissances, aux ressources et aux opportunités, indépendamment de l’identité et/ou de l’expression de genre.</a:t>
            </a:r>
            <a:endParaRPr b="0" i="0" sz="1900" u="none" cap="none" strike="noStrike">
              <a:solidFill>
                <a:schemeClr val="dk1"/>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9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9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 name="Shape 402"/>
        <p:cNvGrpSpPr/>
        <p:nvPr/>
      </p:nvGrpSpPr>
      <p:grpSpPr>
        <a:xfrm>
          <a:off x="0" y="0"/>
          <a:ext cx="0" cy="0"/>
          <a:chOff x="0" y="0"/>
          <a:chExt cx="0" cy="0"/>
        </a:xfrm>
      </p:grpSpPr>
      <p:sp>
        <p:nvSpPr>
          <p:cNvPr id="403" name="Google Shape;403;p9"/>
          <p:cNvSpPr txBox="1"/>
          <p:nvPr>
            <p:ph type="title"/>
          </p:nvPr>
        </p:nvSpPr>
        <p:spPr>
          <a:xfrm>
            <a:off x="415600" y="593367"/>
            <a:ext cx="113607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lang="en-US" sz="4400">
                <a:solidFill>
                  <a:srgbClr val="ED2891"/>
                </a:solidFill>
                <a:latin typeface="Bebas Neue"/>
                <a:ea typeface="Bebas Neue"/>
                <a:cs typeface="Bebas Neue"/>
                <a:sym typeface="Bebas Neue"/>
              </a:rPr>
              <a:t>Équité des genres, intégration du genre, égalité des genres : quelle est la différence ?</a:t>
            </a:r>
            <a:endParaRPr sz="4400">
              <a:solidFill>
                <a:srgbClr val="ED2891"/>
              </a:solidFill>
              <a:latin typeface="Bebas Neue"/>
              <a:ea typeface="Bebas Neue"/>
              <a:cs typeface="Bebas Neue"/>
              <a:sym typeface="Bebas Neue"/>
            </a:endParaRPr>
          </a:p>
        </p:txBody>
      </p:sp>
      <p:grpSp>
        <p:nvGrpSpPr>
          <p:cNvPr id="404" name="Google Shape;404;p9"/>
          <p:cNvGrpSpPr/>
          <p:nvPr/>
        </p:nvGrpSpPr>
        <p:grpSpPr>
          <a:xfrm>
            <a:off x="1653351" y="4882178"/>
            <a:ext cx="8794246" cy="12325"/>
            <a:chOff x="1726750" y="2057400"/>
            <a:chExt cx="8430875" cy="12300"/>
          </a:xfrm>
        </p:grpSpPr>
        <p:cxnSp>
          <p:nvCxnSpPr>
            <p:cNvPr id="405" name="Google Shape;405;p9"/>
            <p:cNvCxnSpPr/>
            <p:nvPr/>
          </p:nvCxnSpPr>
          <p:spPr>
            <a:xfrm>
              <a:off x="1726750" y="2063550"/>
              <a:ext cx="4261800" cy="0"/>
            </a:xfrm>
            <a:prstGeom prst="straightConnector1">
              <a:avLst/>
            </a:prstGeom>
            <a:noFill/>
            <a:ln cap="flat" cmpd="sng" w="76200">
              <a:solidFill>
                <a:srgbClr val="59BDC7"/>
              </a:solidFill>
              <a:prstDash val="solid"/>
              <a:round/>
              <a:headEnd len="med" w="med" type="oval"/>
              <a:tailEnd len="med" w="med" type="triangle"/>
            </a:ln>
          </p:spPr>
        </p:cxnSp>
        <p:cxnSp>
          <p:nvCxnSpPr>
            <p:cNvPr id="406" name="Google Shape;406;p9"/>
            <p:cNvCxnSpPr/>
            <p:nvPr/>
          </p:nvCxnSpPr>
          <p:spPr>
            <a:xfrm>
              <a:off x="5780325" y="2057400"/>
              <a:ext cx="4377300" cy="12300"/>
            </a:xfrm>
            <a:prstGeom prst="straightConnector1">
              <a:avLst/>
            </a:prstGeom>
            <a:noFill/>
            <a:ln cap="flat" cmpd="sng" w="76200">
              <a:solidFill>
                <a:srgbClr val="59BDC7"/>
              </a:solidFill>
              <a:prstDash val="solid"/>
              <a:round/>
              <a:headEnd len="sm" w="sm" type="none"/>
              <a:tailEnd len="med" w="med" type="diamond"/>
            </a:ln>
          </p:spPr>
        </p:cxnSp>
      </p:grpSp>
      <p:sp>
        <p:nvSpPr>
          <p:cNvPr id="407" name="Google Shape;407;p9"/>
          <p:cNvSpPr txBox="1"/>
          <p:nvPr>
            <p:ph type="title"/>
          </p:nvPr>
        </p:nvSpPr>
        <p:spPr>
          <a:xfrm>
            <a:off x="934825" y="5153125"/>
            <a:ext cx="23811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b="0" lang="en-US" sz="2500">
                <a:solidFill>
                  <a:srgbClr val="58BCC7"/>
                </a:solidFill>
                <a:latin typeface="Bebas Neue"/>
                <a:ea typeface="Bebas Neue"/>
                <a:cs typeface="Bebas Neue"/>
                <a:sym typeface="Bebas Neue"/>
              </a:rPr>
              <a:t>Égalité de traitement</a:t>
            </a:r>
            <a:endParaRPr b="0" sz="2500">
              <a:solidFill>
                <a:srgbClr val="58BCC7"/>
              </a:solidFill>
              <a:latin typeface="Bebas Neue"/>
              <a:ea typeface="Bebas Neue"/>
              <a:cs typeface="Bebas Neue"/>
              <a:sym typeface="Bebas Neue"/>
            </a:endParaRPr>
          </a:p>
        </p:txBody>
      </p:sp>
      <p:sp>
        <p:nvSpPr>
          <p:cNvPr id="408" name="Google Shape;408;p9"/>
          <p:cNvSpPr txBox="1"/>
          <p:nvPr>
            <p:ph type="title"/>
          </p:nvPr>
        </p:nvSpPr>
        <p:spPr>
          <a:xfrm>
            <a:off x="4501575" y="5153125"/>
            <a:ext cx="2744700" cy="7635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SzPts val="800"/>
              <a:buNone/>
            </a:pPr>
            <a:r>
              <a:rPr b="0" lang="en-US" sz="2500">
                <a:solidFill>
                  <a:srgbClr val="58BCC7"/>
                </a:solidFill>
                <a:latin typeface="Bebas Neue"/>
                <a:ea typeface="Bebas Neue"/>
                <a:cs typeface="Bebas Neue"/>
                <a:sym typeface="Bebas Neue"/>
              </a:rPr>
              <a:t>Équité</a:t>
            </a:r>
            <a:endParaRPr b="0" sz="2500">
              <a:solidFill>
                <a:srgbClr val="58BCC7"/>
              </a:solidFill>
              <a:latin typeface="Bebas Neue"/>
              <a:ea typeface="Bebas Neue"/>
              <a:cs typeface="Bebas Neue"/>
              <a:sym typeface="Bebas Neue"/>
            </a:endParaRPr>
          </a:p>
          <a:p>
            <a:pPr indent="0" lvl="0" marL="0" rtl="0" algn="l">
              <a:lnSpc>
                <a:spcPct val="100000"/>
              </a:lnSpc>
              <a:spcBef>
                <a:spcPts val="0"/>
              </a:spcBef>
              <a:spcAft>
                <a:spcPts val="0"/>
              </a:spcAft>
              <a:buSzPts val="800"/>
              <a:buNone/>
            </a:pPr>
            <a:r>
              <a:t/>
            </a:r>
            <a:endParaRPr b="0" sz="2500">
              <a:solidFill>
                <a:srgbClr val="58BCC7"/>
              </a:solidFill>
              <a:latin typeface="Bebas Neue"/>
              <a:ea typeface="Bebas Neue"/>
              <a:cs typeface="Bebas Neue"/>
              <a:sym typeface="Bebas Neue"/>
            </a:endParaRPr>
          </a:p>
        </p:txBody>
      </p:sp>
      <p:sp>
        <p:nvSpPr>
          <p:cNvPr id="409" name="Google Shape;409;p9"/>
          <p:cNvSpPr txBox="1"/>
          <p:nvPr>
            <p:ph type="title"/>
          </p:nvPr>
        </p:nvSpPr>
        <p:spPr>
          <a:xfrm>
            <a:off x="9381300" y="5153125"/>
            <a:ext cx="1941300" cy="763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00"/>
              <a:buNone/>
            </a:pPr>
            <a:r>
              <a:rPr b="0" lang="en-US" sz="2500">
                <a:solidFill>
                  <a:srgbClr val="58BCC7"/>
                </a:solidFill>
                <a:latin typeface="Bebas Neue"/>
                <a:ea typeface="Bebas Neue"/>
                <a:cs typeface="Bebas Neue"/>
                <a:sym typeface="Bebas Neue"/>
              </a:rPr>
              <a:t>La véritable égalité</a:t>
            </a:r>
            <a:endParaRPr b="0" sz="2500">
              <a:solidFill>
                <a:srgbClr val="58BCC7"/>
              </a:solidFill>
              <a:latin typeface="Bebas Neue"/>
              <a:ea typeface="Bebas Neue"/>
              <a:cs typeface="Bebas Neue"/>
              <a:sym typeface="Bebas Neue"/>
            </a:endParaRPr>
          </a:p>
        </p:txBody>
      </p:sp>
      <p:pic>
        <p:nvPicPr>
          <p:cNvPr id="410" name="Google Shape;410;p9"/>
          <p:cNvPicPr preferRelativeResize="0"/>
          <p:nvPr/>
        </p:nvPicPr>
        <p:blipFill rotWithShape="1">
          <a:blip r:embed="rId3">
            <a:alphaModFix/>
          </a:blip>
          <a:srcRect b="24487" l="12762" r="13933" t="1574"/>
          <a:stretch/>
        </p:blipFill>
        <p:spPr>
          <a:xfrm>
            <a:off x="8591450" y="2794750"/>
            <a:ext cx="2936025" cy="1828800"/>
          </a:xfrm>
          <a:prstGeom prst="rect">
            <a:avLst/>
          </a:prstGeom>
          <a:noFill/>
          <a:ln>
            <a:noFill/>
          </a:ln>
        </p:spPr>
      </p:pic>
      <p:pic>
        <p:nvPicPr>
          <p:cNvPr id="411" name="Google Shape;411;p9"/>
          <p:cNvPicPr preferRelativeResize="0"/>
          <p:nvPr/>
        </p:nvPicPr>
        <p:blipFill rotWithShape="1">
          <a:blip r:embed="rId4">
            <a:alphaModFix/>
          </a:blip>
          <a:srcRect b="24006" l="17587" r="10062" t="2978"/>
          <a:stretch/>
        </p:blipFill>
        <p:spPr>
          <a:xfrm>
            <a:off x="4501575" y="2792575"/>
            <a:ext cx="2936025" cy="1830975"/>
          </a:xfrm>
          <a:prstGeom prst="rect">
            <a:avLst/>
          </a:prstGeom>
          <a:noFill/>
          <a:ln>
            <a:noFill/>
          </a:ln>
        </p:spPr>
      </p:pic>
      <p:pic>
        <p:nvPicPr>
          <p:cNvPr id="412" name="Google Shape;412;p9"/>
          <p:cNvPicPr preferRelativeResize="0"/>
          <p:nvPr/>
        </p:nvPicPr>
        <p:blipFill rotWithShape="1">
          <a:blip r:embed="rId5">
            <a:alphaModFix/>
          </a:blip>
          <a:srcRect b="24130" l="13139" r="13086" t="1414"/>
          <a:stretch/>
        </p:blipFill>
        <p:spPr>
          <a:xfrm>
            <a:off x="509225" y="2792575"/>
            <a:ext cx="2936025" cy="1830975"/>
          </a:xfrm>
          <a:prstGeom prst="rect">
            <a:avLst/>
          </a:prstGeom>
          <a:noFill/>
          <a:ln>
            <a:noFill/>
          </a:ln>
        </p:spPr>
      </p:pic>
      <p:sp>
        <p:nvSpPr>
          <p:cNvPr id="413" name="Google Shape;413;p9"/>
          <p:cNvSpPr txBox="1"/>
          <p:nvPr/>
        </p:nvSpPr>
        <p:spPr>
          <a:xfrm>
            <a:off x="96775" y="6446200"/>
            <a:ext cx="6912300" cy="390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464646"/>
                </a:solidFill>
                <a:latin typeface="Roboto"/>
                <a:ea typeface="Roboto"/>
                <a:cs typeface="Roboto"/>
                <a:sym typeface="Roboto"/>
              </a:rPr>
              <a:t>Crédit image : Gouvernement du Canada, ACS Plus : Égalité ou équité ?</a:t>
            </a:r>
            <a:endParaRPr b="0" i="0" sz="1000" u="none" cap="none" strike="noStrike">
              <a:solidFill>
                <a:srgbClr val="464646"/>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0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0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ED2891"/>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1">
      <a:dk1>
        <a:srgbClr val="000000"/>
      </a:dk1>
      <a:lt1>
        <a:srgbClr val="FFFFFF"/>
      </a:lt1>
      <a:dk2>
        <a:srgbClr val="474748"/>
      </a:dk2>
      <a:lt2>
        <a:srgbClr val="E7E6E6"/>
      </a:lt2>
      <a:accent1>
        <a:srgbClr val="59BCC7"/>
      </a:accent1>
      <a:accent2>
        <a:srgbClr val="355DAB"/>
      </a:accent2>
      <a:accent3>
        <a:srgbClr val="00A880"/>
      </a:accent3>
      <a:accent4>
        <a:srgbClr val="ED2891"/>
      </a:accent4>
      <a:accent5>
        <a:srgbClr val="EA155B"/>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Custom 1">
      <a:dk1>
        <a:srgbClr val="000000"/>
      </a:dk1>
      <a:lt1>
        <a:srgbClr val="FFFFFF"/>
      </a:lt1>
      <a:dk2>
        <a:srgbClr val="474748"/>
      </a:dk2>
      <a:lt2>
        <a:srgbClr val="E7E6E6"/>
      </a:lt2>
      <a:accent1>
        <a:srgbClr val="59BCC7"/>
      </a:accent1>
      <a:accent2>
        <a:srgbClr val="355DAB"/>
      </a:accent2>
      <a:accent3>
        <a:srgbClr val="00A880"/>
      </a:accent3>
      <a:accent4>
        <a:srgbClr val="ED2891"/>
      </a:accent4>
      <a:accent5>
        <a:srgbClr val="EA155B"/>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Custom 1">
      <a:dk1>
        <a:srgbClr val="000000"/>
      </a:dk1>
      <a:lt1>
        <a:srgbClr val="FFFFFF"/>
      </a:lt1>
      <a:dk2>
        <a:srgbClr val="44546A"/>
      </a:dk2>
      <a:lt2>
        <a:srgbClr val="E7E6E6"/>
      </a:lt2>
      <a:accent1>
        <a:srgbClr val="59BCC7"/>
      </a:accent1>
      <a:accent2>
        <a:srgbClr val="355DAB"/>
      </a:accent2>
      <a:accent3>
        <a:srgbClr val="00A880"/>
      </a:accent3>
      <a:accent4>
        <a:srgbClr val="ED2891"/>
      </a:accent4>
      <a:accent5>
        <a:srgbClr val="EA155B"/>
      </a:accent5>
      <a:accent6>
        <a:srgbClr val="474748"/>
      </a:accent6>
      <a:hlink>
        <a:srgbClr val="00A880"/>
      </a:hlink>
      <a:folHlink>
        <a:srgbClr val="355DA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DE08CC696184A4EAF1EC7095BAD2AA1" ma:contentTypeVersion="19" ma:contentTypeDescription="Create a new document." ma:contentTypeScope="" ma:versionID="eb4fb4b37a562a645d4f6a47bb27f744">
  <xsd:schema xmlns:xsd="http://www.w3.org/2001/XMLSchema" xmlns:xs="http://www.w3.org/2001/XMLSchema" xmlns:p="http://schemas.microsoft.com/office/2006/metadata/properties" xmlns:ns2="a61ac17d-acd7-4541-bae9-b373390ade19" xmlns:ns3="4c809d59-d92c-4eeb-8e61-f697f9bbde70" xmlns:ns4="2b04e3bf-eb77-48e0-9993-e01b67b1c33a" targetNamespace="http://schemas.microsoft.com/office/2006/metadata/properties" ma:root="true" ma:fieldsID="8708d1caa17926d54e1cc9b1a9e76172" ns2:_="" ns3:_="" ns4:_="">
    <xsd:import namespace="a61ac17d-acd7-4541-bae9-b373390ade19"/>
    <xsd:import namespace="4c809d59-d92c-4eeb-8e61-f697f9bbde70"/>
    <xsd:import namespace="2b04e3bf-eb77-48e0-9993-e01b67b1c33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MediaLengthInSeconds" minOccurs="0"/>
                <xsd:element ref="ns2:lcf76f155ced4ddcb4097134ff3c332f" minOccurs="0"/>
                <xsd:element ref="ns4: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1ac17d-acd7-4541-bae9-b373390ade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be66e25-6253-4f8b-9755-5684a1ad782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c809d59-d92c-4eeb-8e61-f697f9bbde70"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04e3bf-eb77-48e0-9993-e01b67b1c33a"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8aa3cf98-e111-4e77-b6fe-f4731449b4e9}" ma:internalName="TaxCatchAll" ma:showField="CatchAllData" ma:web="4c809d59-d92c-4eeb-8e61-f697f9bbde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b04e3bf-eb77-48e0-9993-e01b67b1c33a" xsi:nil="true"/>
    <lcf76f155ced4ddcb4097134ff3c332f xmlns="a61ac17d-acd7-4541-bae9-b373390ade1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169A2A9-E1B4-4716-81B3-7F4985E2E29A}"/>
</file>

<file path=customXml/itemProps2.xml><?xml version="1.0" encoding="utf-8"?>
<ds:datastoreItem xmlns:ds="http://schemas.openxmlformats.org/officeDocument/2006/customXml" ds:itemID="{5F777067-ECDF-45B8-933B-D4354E6A3B26}"/>
</file>

<file path=customXml/itemProps3.xml><?xml version="1.0" encoding="utf-8"?>
<ds:datastoreItem xmlns:ds="http://schemas.openxmlformats.org/officeDocument/2006/customXml" ds:itemID="{D18A988E-A39B-4578-B460-0B85264E8889}"/>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0x0101007DE08CC696184A4EAF1EC7095BAD2AA1</vt:lpwstr>
  </property>
</Properties>
</file>